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10/18/2023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10/18/2023</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10/18/2023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10/18/2023</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10/18/2023</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10/18/2023</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10/18/2023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H="1">
            <a:off x="9906000" y="1219200"/>
            <a:ext cx="76200" cy="3799362"/>
          </a:xfrm>
        </p:spPr>
        <p:txBody>
          <a:bodyPr>
            <a:normAutofit/>
          </a:bodyPr>
          <a:lstStyle/>
          <a:p>
            <a:endParaRPr lang="en-US" dirty="0"/>
          </a:p>
        </p:txBody>
      </p:sp>
      <p:sp>
        <p:nvSpPr>
          <p:cNvPr id="3" name="Subtitle 2"/>
          <p:cNvSpPr>
            <a:spLocks noGrp="1"/>
          </p:cNvSpPr>
          <p:nvPr>
            <p:ph type="subTitle" idx="1"/>
          </p:nvPr>
        </p:nvSpPr>
        <p:spPr>
          <a:xfrm>
            <a:off x="2209800" y="2514600"/>
            <a:ext cx="6629400" cy="3429000"/>
          </a:xfrm>
        </p:spPr>
        <p:txBody>
          <a:bodyPr>
            <a:normAutofit/>
          </a:bodyPr>
          <a:lstStyle/>
          <a:p>
            <a:r>
              <a:rPr lang="en-US" sz="4400" dirty="0" err="1" smtClean="0">
                <a:solidFill>
                  <a:schemeClr val="accent2">
                    <a:lumMod val="75000"/>
                  </a:schemeClr>
                </a:solidFill>
                <a:latin typeface="Calibri" pitchFamily="34" charset="0"/>
                <a:cs typeface="Calibri" pitchFamily="34" charset="0"/>
              </a:rPr>
              <a:t>Dr.Yogesh</a:t>
            </a:r>
            <a:r>
              <a:rPr lang="en-US" sz="4400" dirty="0" smtClean="0">
                <a:solidFill>
                  <a:schemeClr val="accent2">
                    <a:lumMod val="75000"/>
                  </a:schemeClr>
                </a:solidFill>
                <a:latin typeface="Calibri" pitchFamily="34" charset="0"/>
                <a:cs typeface="Calibri" pitchFamily="34" charset="0"/>
              </a:rPr>
              <a:t> M.K </a:t>
            </a:r>
            <a:r>
              <a:rPr lang="en-US" dirty="0" smtClean="0">
                <a:solidFill>
                  <a:schemeClr val="accent2">
                    <a:lumMod val="75000"/>
                  </a:schemeClr>
                </a:solidFill>
                <a:latin typeface="Calibri" pitchFamily="34" charset="0"/>
                <a:cs typeface="Calibri" pitchFamily="34" charset="0"/>
              </a:rPr>
              <a:t> </a:t>
            </a:r>
            <a:r>
              <a:rPr lang="en-US" sz="1400" dirty="0" smtClean="0">
                <a:solidFill>
                  <a:schemeClr val="tx1">
                    <a:lumMod val="95000"/>
                    <a:lumOff val="5000"/>
                  </a:schemeClr>
                </a:solidFill>
                <a:latin typeface="Calibri" pitchFamily="34" charset="0"/>
                <a:cs typeface="Calibri" pitchFamily="34" charset="0"/>
              </a:rPr>
              <a:t>MBBS, MD (Physiology)</a:t>
            </a:r>
          </a:p>
          <a:p>
            <a:pPr algn="ctr"/>
            <a:r>
              <a:rPr lang="en-US" sz="2000" b="0" dirty="0" smtClean="0">
                <a:solidFill>
                  <a:schemeClr val="tx1">
                    <a:lumMod val="95000"/>
                    <a:lumOff val="5000"/>
                  </a:schemeClr>
                </a:solidFill>
                <a:latin typeface="Arial Unicode MS" pitchFamily="34" charset="-128"/>
                <a:ea typeface="Arial Unicode MS" pitchFamily="34" charset="-128"/>
                <a:cs typeface="Arial Unicode MS" pitchFamily="34" charset="-128"/>
              </a:rPr>
              <a:t>Professor &amp; HOD, Dept. of Physiology,</a:t>
            </a:r>
            <a:br>
              <a:rPr lang="en-US" sz="2000" b="0" dirty="0" smtClean="0">
                <a:solidFill>
                  <a:schemeClr val="tx1">
                    <a:lumMod val="95000"/>
                    <a:lumOff val="5000"/>
                  </a:schemeClr>
                </a:solidFill>
                <a:latin typeface="Arial Unicode MS" pitchFamily="34" charset="-128"/>
                <a:ea typeface="Arial Unicode MS" pitchFamily="34" charset="-128"/>
                <a:cs typeface="Arial Unicode MS" pitchFamily="34" charset="-128"/>
              </a:rPr>
            </a:br>
            <a:r>
              <a:rPr lang="en-US" sz="2000" b="0" dirty="0" smtClean="0">
                <a:solidFill>
                  <a:schemeClr val="tx1">
                    <a:lumMod val="95000"/>
                    <a:lumOff val="5000"/>
                  </a:schemeClr>
                </a:solidFill>
                <a:latin typeface="Arial Unicode MS" pitchFamily="34" charset="-128"/>
                <a:ea typeface="Arial Unicode MS" pitchFamily="34" charset="-128"/>
                <a:cs typeface="Arial Unicode MS" pitchFamily="34" charset="-128"/>
              </a:rPr>
              <a:t>Sri </a:t>
            </a:r>
            <a:r>
              <a:rPr lang="en-US" sz="2000" b="0" dirty="0" err="1" smtClean="0">
                <a:solidFill>
                  <a:schemeClr val="tx1">
                    <a:lumMod val="95000"/>
                    <a:lumOff val="5000"/>
                  </a:schemeClr>
                </a:solidFill>
                <a:latin typeface="Arial Unicode MS" pitchFamily="34" charset="-128"/>
                <a:ea typeface="Arial Unicode MS" pitchFamily="34" charset="-128"/>
                <a:cs typeface="Arial Unicode MS" pitchFamily="34" charset="-128"/>
              </a:rPr>
              <a:t>Chamundeshwari</a:t>
            </a:r>
            <a:r>
              <a:rPr lang="en-US" sz="2000" b="0" dirty="0" smtClean="0">
                <a:solidFill>
                  <a:schemeClr val="tx1">
                    <a:lumMod val="95000"/>
                    <a:lumOff val="5000"/>
                  </a:schemeClr>
                </a:solidFill>
                <a:latin typeface="Arial Unicode MS" pitchFamily="34" charset="-128"/>
                <a:ea typeface="Arial Unicode MS" pitchFamily="34" charset="-128"/>
                <a:cs typeface="Arial Unicode MS" pitchFamily="34" charset="-128"/>
              </a:rPr>
              <a:t> Medical College Hospital &amp; Research Institute ,</a:t>
            </a:r>
            <a:r>
              <a:rPr lang="en-US" sz="2000" b="0" dirty="0" err="1" smtClean="0">
                <a:solidFill>
                  <a:schemeClr val="tx1">
                    <a:lumMod val="95000"/>
                    <a:lumOff val="5000"/>
                  </a:schemeClr>
                </a:solidFill>
                <a:latin typeface="Arial Unicode MS" pitchFamily="34" charset="-128"/>
                <a:ea typeface="Arial Unicode MS" pitchFamily="34" charset="-128"/>
                <a:cs typeface="Arial Unicode MS" pitchFamily="34" charset="-128"/>
              </a:rPr>
              <a:t>Channapatna</a:t>
            </a:r>
            <a:r>
              <a:rPr lang="en-US" sz="2000" b="0" dirty="0" smtClean="0">
                <a:solidFill>
                  <a:schemeClr val="tx1">
                    <a:lumMod val="95000"/>
                    <a:lumOff val="5000"/>
                  </a:schemeClr>
                </a:solidFill>
                <a:latin typeface="Arial Unicode MS" pitchFamily="34" charset="-128"/>
                <a:ea typeface="Arial Unicode MS" pitchFamily="34" charset="-128"/>
                <a:cs typeface="Arial Unicode MS" pitchFamily="34" charset="-128"/>
              </a:rPr>
              <a:t> </a:t>
            </a:r>
          </a:p>
          <a:p>
            <a:pPr algn="ctr"/>
            <a:r>
              <a:rPr lang="en-US" sz="2000" b="0" dirty="0" smtClean="0">
                <a:solidFill>
                  <a:schemeClr val="tx1">
                    <a:lumMod val="95000"/>
                    <a:lumOff val="5000"/>
                  </a:schemeClr>
                </a:solidFill>
                <a:latin typeface="Arial Black" pitchFamily="34" charset="0"/>
                <a:ea typeface="Arial Unicode MS" pitchFamily="34" charset="-128"/>
                <a:cs typeface="Arial Unicode MS" pitchFamily="34" charset="-128"/>
              </a:rPr>
              <a:t>medayogesh@gmail.com</a:t>
            </a:r>
          </a:p>
          <a:p>
            <a:endParaRPr lang="en-US" dirty="0"/>
          </a:p>
        </p:txBody>
      </p:sp>
      <p:pic>
        <p:nvPicPr>
          <p:cNvPr id="4" name="Picture 3" descr="A person in a suit and tie&#10;&#10;Description automatically generated"/>
          <p:cNvPicPr/>
          <p:nvPr/>
        </p:nvPicPr>
        <p:blipFill>
          <a:blip r:embed="rId2" cstate="print">
            <a:lum bright="20000" contrast="20000"/>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010400" y="228600"/>
            <a:ext cx="1830088" cy="2195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Educational qualification</a:t>
            </a:r>
            <a:r>
              <a:rPr lang="en-US"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en-US"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4" name="Content Placeholder 3"/>
          <p:cNvGraphicFramePr>
            <a:graphicFrameLocks noGrp="1"/>
          </p:cNvGraphicFramePr>
          <p:nvPr>
            <p:ph sz="quarter" idx="1"/>
          </p:nvPr>
        </p:nvGraphicFramePr>
        <p:xfrm>
          <a:off x="457200" y="1600200"/>
          <a:ext cx="8077200" cy="1752600"/>
        </p:xfrm>
        <a:graphic>
          <a:graphicData uri="http://schemas.openxmlformats.org/drawingml/2006/table">
            <a:tbl>
              <a:tblPr firstRow="1" bandRow="1">
                <a:tableStyleId>{21E4AEA4-8DFA-4A89-87EB-49C32662AFE0}</a:tableStyleId>
              </a:tblPr>
              <a:tblGrid>
                <a:gridCol w="2019300"/>
                <a:gridCol w="2019300"/>
                <a:gridCol w="2019300"/>
                <a:gridCol w="2019300"/>
              </a:tblGrid>
              <a:tr h="406804">
                <a:tc>
                  <a:txBody>
                    <a:bodyPr/>
                    <a:lstStyle/>
                    <a:p>
                      <a:pPr algn="just">
                        <a:lnSpc>
                          <a:spcPct val="115000"/>
                        </a:lnSpc>
                        <a:spcAft>
                          <a:spcPts val="1000"/>
                        </a:spcAft>
                      </a:pPr>
                      <a:r>
                        <a:rPr lang="en-US" sz="1400" dirty="0"/>
                        <a:t>Qualification</a:t>
                      </a:r>
                      <a:endParaRPr lang="en-US" sz="1100" dirty="0">
                        <a:latin typeface="Calibri"/>
                        <a:ea typeface="Calibri"/>
                        <a:cs typeface="Times New Roman"/>
                      </a:endParaRPr>
                    </a:p>
                  </a:txBody>
                  <a:tcPr marL="68580" marR="68580" marT="0" marB="0"/>
                </a:tc>
                <a:tc>
                  <a:txBody>
                    <a:bodyPr/>
                    <a:lstStyle/>
                    <a:p>
                      <a:pPr algn="just">
                        <a:lnSpc>
                          <a:spcPct val="115000"/>
                        </a:lnSpc>
                        <a:spcAft>
                          <a:spcPts val="1000"/>
                        </a:spcAft>
                      </a:pPr>
                      <a:r>
                        <a:rPr lang="en-US" sz="1400" dirty="0"/>
                        <a:t>Institute</a:t>
                      </a:r>
                      <a:endParaRPr lang="en-US" sz="1100" dirty="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University</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Year of completion</a:t>
                      </a:r>
                      <a:endParaRPr lang="en-US" sz="1100">
                        <a:latin typeface="Calibri"/>
                        <a:ea typeface="Calibri"/>
                        <a:cs typeface="Times New Roman"/>
                      </a:endParaRPr>
                    </a:p>
                  </a:txBody>
                  <a:tcPr marL="68580" marR="68580" marT="0" marB="0"/>
                </a:tc>
              </a:tr>
              <a:tr h="807478">
                <a:tc>
                  <a:txBody>
                    <a:bodyPr/>
                    <a:lstStyle/>
                    <a:p>
                      <a:pPr algn="just">
                        <a:lnSpc>
                          <a:spcPct val="115000"/>
                        </a:lnSpc>
                        <a:spcAft>
                          <a:spcPts val="1000"/>
                        </a:spcAft>
                      </a:pPr>
                      <a:r>
                        <a:rPr lang="en-US" sz="1400"/>
                        <a:t>MBBS</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dirty="0" err="1"/>
                        <a:t>Dr.B.R.Ambedkar</a:t>
                      </a:r>
                      <a:r>
                        <a:rPr lang="en-US" sz="1400" dirty="0"/>
                        <a:t> medical college, Bangalore</a:t>
                      </a:r>
                      <a:endParaRPr lang="en-US" sz="1100" dirty="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RGUHS, Karnataka</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April 2009</a:t>
                      </a:r>
                      <a:endParaRPr lang="en-US" sz="1100">
                        <a:latin typeface="Calibri"/>
                        <a:ea typeface="Calibri"/>
                        <a:cs typeface="Times New Roman"/>
                      </a:endParaRPr>
                    </a:p>
                  </a:txBody>
                  <a:tcPr marL="68580" marR="68580" marT="0" marB="0"/>
                </a:tc>
              </a:tr>
              <a:tr h="538318">
                <a:tc>
                  <a:txBody>
                    <a:bodyPr/>
                    <a:lstStyle/>
                    <a:p>
                      <a:pPr algn="just">
                        <a:lnSpc>
                          <a:spcPct val="115000"/>
                        </a:lnSpc>
                        <a:spcAft>
                          <a:spcPts val="1000"/>
                        </a:spcAft>
                      </a:pPr>
                      <a:r>
                        <a:rPr lang="en-US" sz="1400"/>
                        <a:t>MD Physiology </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M.S.Ramaiah medical college, Bangalore</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a:t>RGUHS, Karnataka</a:t>
                      </a:r>
                      <a:endParaRPr lang="en-US"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400" dirty="0"/>
                        <a:t>April 2013</a:t>
                      </a:r>
                      <a:endParaRPr lang="en-US" sz="1100" dirty="0">
                        <a:latin typeface="Calibri"/>
                        <a:ea typeface="Calibri"/>
                        <a:cs typeface="Times New Roman"/>
                      </a:endParaRPr>
                    </a:p>
                  </a:txBody>
                  <a:tcPr marL="68580" marR="68580" marT="0" marB="0"/>
                </a:tc>
              </a:tr>
            </a:tbl>
          </a:graphicData>
        </a:graphic>
      </p:graphicFrame>
      <p:sp>
        <p:nvSpPr>
          <p:cNvPr id="13313" name="Rectangle 1"/>
          <p:cNvSpPr>
            <a:spLocks noChangeArrowheads="1"/>
          </p:cNvSpPr>
          <p:nvPr/>
        </p:nvSpPr>
        <p:spPr bwMode="auto">
          <a:xfrm>
            <a:off x="381000" y="4876800"/>
            <a:ext cx="8153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Awards :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en-US" sz="14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Dr.E.BALAKRISHNAN</a:t>
            </a:r>
            <a:r>
              <a:rPr kumimoji="0" lang="en-US"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MEMORIAL AWARD" for the year 2011 by Indian Association of Biomedical scientists for Best research paper in Ophthalmology.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81000" y="4191000"/>
            <a:ext cx="8305800" cy="646331"/>
          </a:xfrm>
          <a:prstGeom prst="rect">
            <a:avLst/>
          </a:prstGeom>
        </p:spPr>
        <p:txBody>
          <a:bodyPr wrap="square">
            <a:spAutoFit/>
          </a:bodyPr>
          <a:lstStyle/>
          <a:p>
            <a:pPr lvl="0" algn="ctr" fontAlgn="base">
              <a:spcBef>
                <a:spcPct val="0"/>
              </a:spcBef>
              <a:spcAft>
                <a:spcPct val="0"/>
              </a:spcAft>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ea typeface="Times New Roman" pitchFamily="18" charset="0"/>
                <a:cs typeface="Arial" pitchFamily="34" charset="0"/>
              </a:rPr>
              <a:t>Achievements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Publications: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55000" lnSpcReduction="20000"/>
          </a:bodyPr>
          <a:lstStyle/>
          <a:p>
            <a:pPr lvl="0"/>
            <a:r>
              <a:rPr lang="en-US" dirty="0" smtClean="0"/>
              <a:t>Suresh </a:t>
            </a:r>
            <a:r>
              <a:rPr lang="en-US" dirty="0" err="1" smtClean="0"/>
              <a:t>Nayak</a:t>
            </a:r>
            <a:r>
              <a:rPr lang="en-US" dirty="0" smtClean="0"/>
              <a:t> B, </a:t>
            </a:r>
            <a:r>
              <a:rPr lang="en-US" dirty="0" err="1" smtClean="0"/>
              <a:t>Venkatesh</a:t>
            </a:r>
            <a:r>
              <a:rPr lang="en-US" dirty="0" smtClean="0"/>
              <a:t> D, </a:t>
            </a:r>
            <a:r>
              <a:rPr lang="en-US" dirty="0" err="1" smtClean="0"/>
              <a:t>Yogesh</a:t>
            </a:r>
            <a:r>
              <a:rPr lang="en-US" dirty="0" smtClean="0"/>
              <a:t> MK. Effect of obesity and hypertension on pulmonary functions. National journal of Physiology, Pharmacy &amp; Pharmacology 2014, </a:t>
            </a:r>
            <a:r>
              <a:rPr lang="en-US" dirty="0" err="1" smtClean="0"/>
              <a:t>Vol</a:t>
            </a:r>
            <a:r>
              <a:rPr lang="en-US" dirty="0" smtClean="0"/>
              <a:t> 4, issue 1, 44-47.</a:t>
            </a:r>
          </a:p>
          <a:p>
            <a:pPr lvl="0"/>
            <a:r>
              <a:rPr lang="en-US" dirty="0" smtClean="0"/>
              <a:t>Suresh </a:t>
            </a:r>
            <a:r>
              <a:rPr lang="en-US" dirty="0" err="1" smtClean="0"/>
              <a:t>Nayak</a:t>
            </a:r>
            <a:r>
              <a:rPr lang="en-US" dirty="0" smtClean="0"/>
              <a:t> B, </a:t>
            </a:r>
            <a:r>
              <a:rPr lang="en-US" dirty="0" err="1" smtClean="0"/>
              <a:t>Venkatesh</a:t>
            </a:r>
            <a:r>
              <a:rPr lang="en-US" dirty="0" smtClean="0"/>
              <a:t> D, </a:t>
            </a:r>
            <a:r>
              <a:rPr lang="en-US" dirty="0" err="1" smtClean="0"/>
              <a:t>Yogesh</a:t>
            </a:r>
            <a:r>
              <a:rPr lang="en-US" dirty="0" smtClean="0"/>
              <a:t> MK. Influence of Body Mass Index on Pulmonary functions. International journal of Physiology, </a:t>
            </a:r>
            <a:r>
              <a:rPr lang="en-US" dirty="0" err="1" smtClean="0"/>
              <a:t>july-december</a:t>
            </a:r>
            <a:r>
              <a:rPr lang="en-US" dirty="0" smtClean="0"/>
              <a:t> 2013, Vol.1, No.2, 150-53.</a:t>
            </a:r>
          </a:p>
          <a:p>
            <a:pPr lvl="0"/>
            <a:r>
              <a:rPr lang="en-US" dirty="0" err="1" smtClean="0"/>
              <a:t>Yogesh</a:t>
            </a:r>
            <a:r>
              <a:rPr lang="en-US" dirty="0" smtClean="0"/>
              <a:t> MK, </a:t>
            </a:r>
            <a:r>
              <a:rPr lang="en-US" dirty="0" err="1" smtClean="0"/>
              <a:t>Venkatesh</a:t>
            </a:r>
            <a:r>
              <a:rPr lang="en-US" dirty="0" smtClean="0"/>
              <a:t> D, </a:t>
            </a:r>
            <a:r>
              <a:rPr lang="en-US" dirty="0" err="1" smtClean="0"/>
              <a:t>Guptha</a:t>
            </a:r>
            <a:r>
              <a:rPr lang="en-US" dirty="0" smtClean="0"/>
              <a:t> CN. Evaluation of gender difference in resting Intraocular pressure in Normal subjects. Research journal of Pharmaceutical, Biological and chemical sciences 2014, Vol.5, issue 4, 1379-82.  </a:t>
            </a:r>
          </a:p>
          <a:p>
            <a:pPr lvl="0"/>
            <a:r>
              <a:rPr lang="en-US" dirty="0" err="1" smtClean="0"/>
              <a:t>Priyanka</a:t>
            </a:r>
            <a:r>
              <a:rPr lang="en-US" dirty="0" smtClean="0"/>
              <a:t> Singh, </a:t>
            </a:r>
            <a:r>
              <a:rPr lang="en-US" dirty="0" err="1" smtClean="0"/>
              <a:t>Yogesh</a:t>
            </a:r>
            <a:r>
              <a:rPr lang="en-US" dirty="0" smtClean="0"/>
              <a:t> MK, </a:t>
            </a:r>
            <a:r>
              <a:rPr lang="en-US" dirty="0" err="1" smtClean="0"/>
              <a:t>Jamuna</a:t>
            </a:r>
            <a:r>
              <a:rPr lang="en-US" dirty="0" smtClean="0"/>
              <a:t> BL, </a:t>
            </a:r>
            <a:r>
              <a:rPr lang="en-US" dirty="0" err="1" smtClean="0"/>
              <a:t>Nishitha</a:t>
            </a:r>
            <a:r>
              <a:rPr lang="en-US" dirty="0" smtClean="0"/>
              <a:t> L </a:t>
            </a:r>
            <a:r>
              <a:rPr lang="en-US" dirty="0" err="1" smtClean="0"/>
              <a:t>Mendonca</a:t>
            </a:r>
            <a:r>
              <a:rPr lang="en-US" dirty="0" smtClean="0"/>
              <a:t>. Comparative study on the effect of </a:t>
            </a:r>
            <a:r>
              <a:rPr lang="en-US" dirty="0" err="1" smtClean="0"/>
              <a:t>surya</a:t>
            </a:r>
            <a:r>
              <a:rPr lang="en-US" dirty="0" smtClean="0"/>
              <a:t> </a:t>
            </a:r>
            <a:r>
              <a:rPr lang="en-US" dirty="0" err="1" smtClean="0"/>
              <a:t>namaskar</a:t>
            </a:r>
            <a:r>
              <a:rPr lang="en-US" dirty="0" smtClean="0"/>
              <a:t> &amp; spot jogging on respiratory parameters: A pilot study. . International journal of Physiology, January-June 2017, Vol.5, No.1, 139-144. </a:t>
            </a:r>
          </a:p>
          <a:p>
            <a:pPr lvl="0"/>
            <a:r>
              <a:rPr lang="en-US" dirty="0" err="1" smtClean="0"/>
              <a:t>Priyanka</a:t>
            </a:r>
            <a:r>
              <a:rPr lang="en-US" dirty="0" smtClean="0"/>
              <a:t> Singh, </a:t>
            </a:r>
            <a:r>
              <a:rPr lang="en-US" dirty="0" err="1" smtClean="0"/>
              <a:t>Yogesh</a:t>
            </a:r>
            <a:r>
              <a:rPr lang="en-US" dirty="0" smtClean="0"/>
              <a:t> MK, </a:t>
            </a:r>
            <a:r>
              <a:rPr lang="en-US" dirty="0" err="1" smtClean="0"/>
              <a:t>Nishitha</a:t>
            </a:r>
            <a:r>
              <a:rPr lang="en-US" dirty="0" smtClean="0"/>
              <a:t> L </a:t>
            </a:r>
            <a:r>
              <a:rPr lang="en-US" dirty="0" err="1" smtClean="0"/>
              <a:t>Mendonca</a:t>
            </a:r>
            <a:r>
              <a:rPr lang="en-US" dirty="0" smtClean="0"/>
              <a:t>, </a:t>
            </a:r>
            <a:r>
              <a:rPr lang="en-US" dirty="0" err="1" smtClean="0"/>
              <a:t>Jamuna</a:t>
            </a:r>
            <a:r>
              <a:rPr lang="en-US" dirty="0" smtClean="0"/>
              <a:t> BL. Surya </a:t>
            </a:r>
            <a:r>
              <a:rPr lang="en-US" dirty="0" err="1" smtClean="0"/>
              <a:t>namaskar</a:t>
            </a:r>
            <a:r>
              <a:rPr lang="en-US" dirty="0" smtClean="0"/>
              <a:t> versus spot jogging- effects on cardiovascular and HRV parameters in young adults : A pilot study. International journal of Physiology, July-December 2017, Vol.5, No.2, 218-223</a:t>
            </a:r>
          </a:p>
          <a:p>
            <a:pPr lvl="0"/>
            <a:r>
              <a:rPr lang="en-US" dirty="0" smtClean="0"/>
              <a:t>R </a:t>
            </a:r>
            <a:r>
              <a:rPr lang="en-US" dirty="0" err="1" smtClean="0"/>
              <a:t>Prakash</a:t>
            </a:r>
            <a:r>
              <a:rPr lang="en-US" dirty="0" smtClean="0"/>
              <a:t>,  </a:t>
            </a:r>
            <a:r>
              <a:rPr lang="en-US" dirty="0" err="1" smtClean="0"/>
              <a:t>M.K.Yogesh</a:t>
            </a:r>
            <a:r>
              <a:rPr lang="en-US" dirty="0" smtClean="0"/>
              <a:t>. Undergraduate mentoring: Knowledge and perceptions of Mentors in a diverse group of institutions. Journal of research in medical education and ethics, Vol.9, No. 1, March, 2019, pp-39-42.</a:t>
            </a:r>
          </a:p>
          <a:p>
            <a:pPr lvl="0"/>
            <a:r>
              <a:rPr lang="en-US" dirty="0" err="1" smtClean="0"/>
              <a:t>Priyanka</a:t>
            </a:r>
            <a:r>
              <a:rPr lang="en-US" dirty="0" smtClean="0"/>
              <a:t> </a:t>
            </a:r>
            <a:r>
              <a:rPr lang="en-US" dirty="0" err="1" smtClean="0"/>
              <a:t>singh</a:t>
            </a:r>
            <a:r>
              <a:rPr lang="en-US" dirty="0" smtClean="0"/>
              <a:t>, </a:t>
            </a:r>
            <a:r>
              <a:rPr lang="en-US" dirty="0" err="1" smtClean="0"/>
              <a:t>Nishitha</a:t>
            </a:r>
            <a:r>
              <a:rPr lang="en-US" dirty="0" smtClean="0"/>
              <a:t> L </a:t>
            </a:r>
            <a:r>
              <a:rPr lang="en-US" dirty="0" err="1" smtClean="0"/>
              <a:t>Mendonca</a:t>
            </a:r>
            <a:r>
              <a:rPr lang="en-US" dirty="0" smtClean="0"/>
              <a:t>, </a:t>
            </a:r>
            <a:r>
              <a:rPr lang="en-US" dirty="0" err="1" smtClean="0"/>
              <a:t>Jamuna</a:t>
            </a:r>
            <a:r>
              <a:rPr lang="en-US" dirty="0" smtClean="0"/>
              <a:t> BL, </a:t>
            </a:r>
            <a:r>
              <a:rPr lang="en-US" dirty="0" err="1" smtClean="0"/>
              <a:t>Yogesh</a:t>
            </a:r>
            <a:r>
              <a:rPr lang="en-US" dirty="0" smtClean="0"/>
              <a:t> MK. Immediate effect of short term alternate nostril breathing on autonomic function test among medical students. European journal of molecular and clinical medicine, Vol.7, issue 9, 2020, 3951-3956</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200" b="1" u="sng"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Talks:</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609600" y="1219200"/>
            <a:ext cx="7467600" cy="4873752"/>
          </a:xfrm>
        </p:spPr>
        <p:txBody>
          <a:bodyPr>
            <a:normAutofit fontScale="70000" lnSpcReduction="20000"/>
          </a:bodyPr>
          <a:lstStyle/>
          <a:p>
            <a:pPr lvl="0"/>
            <a:r>
              <a:rPr lang="en-US" dirty="0" smtClean="0"/>
              <a:t>Delivered a talk on YOGA - IS IT A PANACEA? on the occasion of world yoga day at </a:t>
            </a:r>
            <a:r>
              <a:rPr lang="en-US" dirty="0" err="1" smtClean="0"/>
              <a:t>Rajarajeswari</a:t>
            </a:r>
            <a:r>
              <a:rPr lang="en-US" dirty="0" smtClean="0"/>
              <a:t> medical college &amp; Hospital in the year 2016</a:t>
            </a:r>
          </a:p>
          <a:p>
            <a:pPr>
              <a:buNone/>
            </a:pPr>
            <a:r>
              <a:rPr lang="en-US" b="1" dirty="0" smtClean="0"/>
              <a:t> </a:t>
            </a:r>
            <a:endParaRPr lang="en-US" dirty="0" smtClean="0"/>
          </a:p>
          <a:p>
            <a:pPr lvl="0"/>
            <a:r>
              <a:rPr lang="en-US" dirty="0" smtClean="0"/>
              <a:t>Delivered a talk to all the New guides on Literature search using modern tools at </a:t>
            </a:r>
            <a:r>
              <a:rPr lang="en-US" dirty="0" err="1" smtClean="0"/>
              <a:t>Rajarajeswari</a:t>
            </a:r>
            <a:r>
              <a:rPr lang="en-US" dirty="0" smtClean="0"/>
              <a:t> medical college &amp; hospital.</a:t>
            </a:r>
          </a:p>
          <a:p>
            <a:pPr>
              <a:buNone/>
            </a:pPr>
            <a:r>
              <a:rPr lang="en-US" b="1" dirty="0" smtClean="0"/>
              <a:t> </a:t>
            </a:r>
            <a:endParaRPr lang="en-US" dirty="0" smtClean="0"/>
          </a:p>
          <a:p>
            <a:pPr lvl="0"/>
            <a:r>
              <a:rPr lang="en-US" dirty="0" smtClean="0"/>
              <a:t>Delivered a talk at AMSA (Asia medical student association) on Diabetes on the occasion of world diabetes day</a:t>
            </a:r>
          </a:p>
          <a:p>
            <a:endParaRPr lang="en-US" dirty="0" smtClean="0"/>
          </a:p>
          <a:p>
            <a:pPr lvl="0"/>
            <a:r>
              <a:rPr lang="en-US" dirty="0" smtClean="0"/>
              <a:t>Delivered a talk in </a:t>
            </a:r>
            <a:r>
              <a:rPr lang="en-US" dirty="0" err="1" smtClean="0"/>
              <a:t>Facebook</a:t>
            </a:r>
            <a:r>
              <a:rPr lang="en-US" dirty="0" smtClean="0"/>
              <a:t> to the General public, to educate them on the topic “My diabetes My care” on 12</a:t>
            </a:r>
            <a:r>
              <a:rPr lang="en-US" baseline="30000" dirty="0" smtClean="0"/>
              <a:t>th</a:t>
            </a:r>
            <a:r>
              <a:rPr lang="en-US" dirty="0" smtClean="0"/>
              <a:t> November 2020</a:t>
            </a:r>
          </a:p>
          <a:p>
            <a:pPr>
              <a:buNone/>
            </a:pPr>
            <a:r>
              <a:rPr lang="en-US" b="1" dirty="0" smtClean="0"/>
              <a:t> </a:t>
            </a:r>
            <a:endParaRPr lang="en-US" dirty="0" smtClean="0"/>
          </a:p>
          <a:p>
            <a:pPr lvl="0"/>
            <a:r>
              <a:rPr lang="en-US" dirty="0" smtClean="0"/>
              <a:t>Delivered a talk in </a:t>
            </a:r>
            <a:r>
              <a:rPr lang="en-US" dirty="0" err="1" smtClean="0"/>
              <a:t>Facebook</a:t>
            </a:r>
            <a:r>
              <a:rPr lang="en-US" dirty="0" smtClean="0"/>
              <a:t> to the general public, to educate them on the topic “Medication adherence in </a:t>
            </a:r>
            <a:r>
              <a:rPr lang="en-US" dirty="0" err="1" smtClean="0"/>
              <a:t>covid</a:t>
            </a:r>
            <a:r>
              <a:rPr lang="en-US" dirty="0" smtClean="0"/>
              <a:t> 19” on 20</a:t>
            </a:r>
            <a:r>
              <a:rPr lang="en-US" baseline="30000" dirty="0" smtClean="0"/>
              <a:t>th</a:t>
            </a:r>
            <a:r>
              <a:rPr lang="en-US" dirty="0" smtClean="0"/>
              <a:t> October 2020</a:t>
            </a:r>
          </a:p>
          <a:p>
            <a:pPr>
              <a:buNone/>
            </a:pPr>
            <a:r>
              <a:rPr lang="en-US" b="1" dirty="0" smtClean="0"/>
              <a:t> </a:t>
            </a:r>
            <a:endParaRPr lang="en-US" dirty="0" smtClean="0"/>
          </a:p>
          <a:p>
            <a:pPr lvl="0"/>
            <a:r>
              <a:rPr lang="en-US" dirty="0" smtClean="0"/>
              <a:t>Delivered a talk on “Yoga: A journey to inner self” on 21</a:t>
            </a:r>
            <a:r>
              <a:rPr lang="en-US" baseline="30000" dirty="0" smtClean="0"/>
              <a:t>st</a:t>
            </a:r>
            <a:r>
              <a:rPr lang="en-US" dirty="0" smtClean="0"/>
              <a:t> June 2021 at </a:t>
            </a:r>
            <a:r>
              <a:rPr lang="en-US" dirty="0" err="1" smtClean="0"/>
              <a:t>Rajarajeswari</a:t>
            </a:r>
            <a:r>
              <a:rPr lang="en-US" dirty="0" smtClean="0"/>
              <a:t> medical college &amp; hospital, on the occasion of International Yoga day.</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0165080" y="152400"/>
            <a:ext cx="45719" cy="990600"/>
          </a:xfrm>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sz="quarter" idx="1"/>
          </p:nvPr>
        </p:nvSpPr>
        <p:spPr>
          <a:xfrm>
            <a:off x="152400" y="152400"/>
            <a:ext cx="8686800" cy="2286000"/>
          </a:xfrm>
        </p:spPr>
        <p:txBody>
          <a:bodyPr>
            <a:normAutofit/>
          </a:bodyPr>
          <a:lstStyle/>
          <a:p>
            <a:pPr lvl="0">
              <a:buNone/>
            </a:pPr>
            <a:r>
              <a:rPr lang="en-US" sz="20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Professional body membership</a:t>
            </a:r>
          </a:p>
          <a:p>
            <a:pPr lvl="0"/>
            <a:r>
              <a:rPr lang="en-US" sz="1500" dirty="0" smtClean="0">
                <a:latin typeface="Calibri" pitchFamily="34" charset="0"/>
                <a:cs typeface="Calibri" pitchFamily="34" charset="0"/>
              </a:rPr>
              <a:t>Association of Physiologists &amp; </a:t>
            </a:r>
            <a:r>
              <a:rPr lang="en-US" sz="1500" dirty="0" err="1" smtClean="0">
                <a:latin typeface="Calibri" pitchFamily="34" charset="0"/>
                <a:cs typeface="Calibri" pitchFamily="34" charset="0"/>
              </a:rPr>
              <a:t>Pharmcologists</a:t>
            </a:r>
            <a:r>
              <a:rPr lang="en-US" sz="1500" dirty="0" smtClean="0">
                <a:latin typeface="Calibri" pitchFamily="34" charset="0"/>
                <a:cs typeface="Calibri" pitchFamily="34" charset="0"/>
              </a:rPr>
              <a:t> of India (APPI)</a:t>
            </a:r>
          </a:p>
          <a:p>
            <a:pPr lvl="0"/>
            <a:r>
              <a:rPr lang="en-US" sz="1500" dirty="0" smtClean="0">
                <a:latin typeface="Calibri" pitchFamily="34" charset="0"/>
                <a:cs typeface="Calibri" pitchFamily="34" charset="0"/>
              </a:rPr>
              <a:t>Indian association of Biomedical scientists ( IABMS)</a:t>
            </a:r>
          </a:p>
          <a:p>
            <a:pPr lvl="0"/>
            <a:r>
              <a:rPr lang="en-US" sz="1500" dirty="0" smtClean="0">
                <a:latin typeface="Calibri" pitchFamily="34" charset="0"/>
                <a:cs typeface="Calibri" pitchFamily="34" charset="0"/>
              </a:rPr>
              <a:t>Indian medical association ( IMA)</a:t>
            </a:r>
          </a:p>
          <a:p>
            <a:pPr>
              <a:buNone/>
            </a:pPr>
            <a:r>
              <a:rPr lang="en-US" dirty="0" smtClean="0"/>
              <a:t> </a:t>
            </a:r>
          </a:p>
          <a:p>
            <a:endParaRPr lang="en-US" dirty="0"/>
          </a:p>
        </p:txBody>
      </p:sp>
      <p:sp>
        <p:nvSpPr>
          <p:cNvPr id="16385" name="Rectangle 1"/>
          <p:cNvSpPr>
            <a:spLocks noChangeArrowheads="1"/>
          </p:cNvSpPr>
          <p:nvPr/>
        </p:nvSpPr>
        <p:spPr bwMode="auto">
          <a:xfrm>
            <a:off x="0" y="190500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sng"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ea typeface="Times New Roman" pitchFamily="18" charset="0"/>
                <a:cs typeface="Arial" pitchFamily="34" charset="0"/>
              </a:rPr>
              <a:t>Papers presented at various national &amp; international conferences </a:t>
            </a:r>
            <a:endParaRPr kumimoji="0" lang="en-US" sz="2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graphicFrame>
        <p:nvGraphicFramePr>
          <p:cNvPr id="5" name="Table 4"/>
          <p:cNvGraphicFramePr>
            <a:graphicFrameLocks noGrp="1"/>
          </p:cNvGraphicFramePr>
          <p:nvPr/>
        </p:nvGraphicFramePr>
        <p:xfrm>
          <a:off x="228600" y="2514600"/>
          <a:ext cx="8382000" cy="3644940"/>
        </p:xfrm>
        <a:graphic>
          <a:graphicData uri="http://schemas.openxmlformats.org/drawingml/2006/table">
            <a:tbl>
              <a:tblPr firstRow="1" bandRow="1">
                <a:tableStyleId>{5DA37D80-6434-44D0-A028-1B22A696006F}</a:tableStyleId>
              </a:tblPr>
              <a:tblGrid>
                <a:gridCol w="453081"/>
                <a:gridCol w="3737919"/>
                <a:gridCol w="2095500"/>
                <a:gridCol w="2095500"/>
              </a:tblGrid>
              <a:tr h="458957">
                <a:tc>
                  <a:txBody>
                    <a:bodyPr/>
                    <a:lstStyle/>
                    <a:p>
                      <a:pPr algn="just">
                        <a:lnSpc>
                          <a:spcPct val="115000"/>
                        </a:lnSpc>
                        <a:spcAft>
                          <a:spcPts val="1000"/>
                        </a:spcAft>
                      </a:pPr>
                      <a:r>
                        <a:rPr lang="en-US" sz="1400" dirty="0" err="1" smtClean="0">
                          <a:latin typeface="Calibri" pitchFamily="34" charset="0"/>
                          <a:cs typeface="Calibri" pitchFamily="34" charset="0"/>
                        </a:rPr>
                        <a:t>Sl.No</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Abstract title</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Conference &amp; place</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Date</a:t>
                      </a:r>
                      <a:endParaRPr lang="en-US" sz="1400">
                        <a:latin typeface="Calibri" pitchFamily="34" charset="0"/>
                        <a:ea typeface="Calibri"/>
                        <a:cs typeface="Calibri" pitchFamily="34" charset="0"/>
                      </a:endParaRPr>
                    </a:p>
                  </a:txBody>
                  <a:tcPr marL="68580" marR="68580" marT="0" marB="0"/>
                </a:tc>
              </a:tr>
              <a:tr h="665871">
                <a:tc>
                  <a:txBody>
                    <a:bodyPr/>
                    <a:lstStyle/>
                    <a:p>
                      <a:pPr algn="just">
                        <a:lnSpc>
                          <a:spcPct val="115000"/>
                        </a:lnSpc>
                        <a:spcAft>
                          <a:spcPts val="1000"/>
                        </a:spcAft>
                      </a:pPr>
                      <a:r>
                        <a:rPr lang="en-US" sz="1400">
                          <a:latin typeface="Calibri" pitchFamily="34" charset="0"/>
                          <a:cs typeface="Calibri" pitchFamily="34" charset="0"/>
                        </a:rPr>
                        <a:t>1</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Effect of refractive error and </a:t>
                      </a:r>
                      <a:r>
                        <a:rPr lang="en-US" sz="1400" dirty="0" err="1">
                          <a:latin typeface="Calibri" pitchFamily="34" charset="0"/>
                          <a:cs typeface="Calibri" pitchFamily="34" charset="0"/>
                        </a:rPr>
                        <a:t>Valsalva</a:t>
                      </a:r>
                      <a:r>
                        <a:rPr lang="en-US" sz="1400" dirty="0">
                          <a:latin typeface="Calibri" pitchFamily="34" charset="0"/>
                          <a:cs typeface="Calibri" pitchFamily="34" charset="0"/>
                        </a:rPr>
                        <a:t> maneuver on intraocular pressure</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PSI-SAAP 2010, </a:t>
                      </a:r>
                      <a:r>
                        <a:rPr lang="en-US" sz="1400" dirty="0" err="1">
                          <a:latin typeface="Calibri" pitchFamily="34" charset="0"/>
                          <a:cs typeface="Calibri" pitchFamily="34" charset="0"/>
                        </a:rPr>
                        <a:t>St.Johns</a:t>
                      </a:r>
                      <a:r>
                        <a:rPr lang="en-US" sz="1400" dirty="0">
                          <a:latin typeface="Calibri" pitchFamily="34" charset="0"/>
                          <a:cs typeface="Calibri" pitchFamily="34" charset="0"/>
                        </a:rPr>
                        <a:t> medical college, Bangalore</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15th to 17th December 2010</a:t>
                      </a:r>
                      <a:endParaRPr lang="en-US" sz="1400" dirty="0">
                        <a:latin typeface="Calibri" pitchFamily="34" charset="0"/>
                        <a:ea typeface="Calibri"/>
                        <a:cs typeface="Calibri" pitchFamily="34" charset="0"/>
                      </a:endParaRPr>
                    </a:p>
                  </a:txBody>
                  <a:tcPr marL="68580" marR="68580" marT="0" marB="0"/>
                </a:tc>
              </a:tr>
              <a:tr h="665871">
                <a:tc>
                  <a:txBody>
                    <a:bodyPr/>
                    <a:lstStyle/>
                    <a:p>
                      <a:pPr algn="just">
                        <a:lnSpc>
                          <a:spcPct val="115000"/>
                        </a:lnSpc>
                        <a:spcAft>
                          <a:spcPts val="1000"/>
                        </a:spcAft>
                      </a:pPr>
                      <a:r>
                        <a:rPr lang="en-US" sz="1400">
                          <a:latin typeface="Calibri" pitchFamily="34" charset="0"/>
                          <a:cs typeface="Calibri" pitchFamily="34" charset="0"/>
                        </a:rPr>
                        <a:t>2</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Influence of gender &amp; forcible exhalation on IOP in myopic subjects</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IABMS 2011, Punjab university, </a:t>
                      </a:r>
                      <a:r>
                        <a:rPr lang="en-US" sz="1400" dirty="0" err="1">
                          <a:latin typeface="Calibri" pitchFamily="34" charset="0"/>
                          <a:cs typeface="Calibri" pitchFamily="34" charset="0"/>
                        </a:rPr>
                        <a:t>chandigarh</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11th to 13th November 2011</a:t>
                      </a:r>
                      <a:endParaRPr lang="en-US" sz="1400" dirty="0">
                        <a:latin typeface="Calibri" pitchFamily="34" charset="0"/>
                        <a:ea typeface="Calibri"/>
                        <a:cs typeface="Calibri" pitchFamily="34" charset="0"/>
                      </a:endParaRPr>
                    </a:p>
                  </a:txBody>
                  <a:tcPr marL="68580" marR="68580" marT="0" marB="0"/>
                </a:tc>
              </a:tr>
              <a:tr h="665871">
                <a:tc>
                  <a:txBody>
                    <a:bodyPr/>
                    <a:lstStyle/>
                    <a:p>
                      <a:pPr algn="just">
                        <a:lnSpc>
                          <a:spcPct val="115000"/>
                        </a:lnSpc>
                        <a:spcAft>
                          <a:spcPts val="1000"/>
                        </a:spcAft>
                      </a:pPr>
                      <a:r>
                        <a:rPr lang="en-US" sz="1400">
                          <a:latin typeface="Calibri" pitchFamily="34" charset="0"/>
                          <a:cs typeface="Calibri" pitchFamily="34" charset="0"/>
                        </a:rPr>
                        <a:t>3</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Comparison of resting IOP in normal &amp; myopic subject</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APPICON 2011, AIIMS, Delhi</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13th to 17th December 2011</a:t>
                      </a:r>
                      <a:endParaRPr lang="en-US" sz="1400" dirty="0">
                        <a:latin typeface="Calibri" pitchFamily="34" charset="0"/>
                        <a:ea typeface="Calibri"/>
                        <a:cs typeface="Calibri" pitchFamily="34" charset="0"/>
                      </a:endParaRPr>
                    </a:p>
                  </a:txBody>
                  <a:tcPr marL="68580" marR="68580" marT="0" marB="0"/>
                </a:tc>
              </a:tr>
              <a:tr h="665871">
                <a:tc>
                  <a:txBody>
                    <a:bodyPr/>
                    <a:lstStyle/>
                    <a:p>
                      <a:pPr algn="just">
                        <a:lnSpc>
                          <a:spcPct val="115000"/>
                        </a:lnSpc>
                        <a:spcAft>
                          <a:spcPts val="1000"/>
                        </a:spcAft>
                      </a:pPr>
                      <a:r>
                        <a:rPr lang="en-US" sz="1400">
                          <a:latin typeface="Calibri" pitchFamily="34" charset="0"/>
                          <a:cs typeface="Calibri" pitchFamily="34" charset="0"/>
                        </a:rPr>
                        <a:t>4</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Impact of refractive error &amp; Valsalva maneuver in hyperopia</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IABMS 2012, Nitte university, Mangalore</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1st to 3rd November 2012</a:t>
                      </a:r>
                      <a:endParaRPr lang="en-US" sz="1400" dirty="0">
                        <a:latin typeface="Calibri" pitchFamily="34" charset="0"/>
                        <a:ea typeface="Calibri"/>
                        <a:cs typeface="Calibri" pitchFamily="34" charset="0"/>
                      </a:endParaRPr>
                    </a:p>
                  </a:txBody>
                  <a:tcPr marL="68580" marR="68580" marT="0" marB="0"/>
                </a:tc>
              </a:tr>
              <a:tr h="458957">
                <a:tc>
                  <a:txBody>
                    <a:bodyPr/>
                    <a:lstStyle/>
                    <a:p>
                      <a:pPr algn="just">
                        <a:lnSpc>
                          <a:spcPct val="115000"/>
                        </a:lnSpc>
                        <a:spcAft>
                          <a:spcPts val="1000"/>
                        </a:spcAft>
                      </a:pPr>
                      <a:r>
                        <a:rPr lang="en-US" sz="1400">
                          <a:latin typeface="Calibri" pitchFamily="34" charset="0"/>
                          <a:cs typeface="Calibri" pitchFamily="34" charset="0"/>
                        </a:rPr>
                        <a:t>5</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Evaluation of Intraocular pressure in healthy subjects</a:t>
                      </a:r>
                      <a:endParaRPr lang="en-US" sz="1400" dirty="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a:latin typeface="Calibri" pitchFamily="34" charset="0"/>
                          <a:cs typeface="Calibri" pitchFamily="34" charset="0"/>
                        </a:rPr>
                        <a:t>APPICON 2013, NIMHANS, Bangalore</a:t>
                      </a:r>
                      <a:endParaRPr lang="en-US" sz="1400">
                        <a:latin typeface="Calibri" pitchFamily="34" charset="0"/>
                        <a:ea typeface="Calibri"/>
                        <a:cs typeface="Calibri" pitchFamily="34" charset="0"/>
                      </a:endParaRPr>
                    </a:p>
                  </a:txBody>
                  <a:tcPr marL="68580" marR="68580" marT="0" marB="0"/>
                </a:tc>
                <a:tc>
                  <a:txBody>
                    <a:bodyPr/>
                    <a:lstStyle/>
                    <a:p>
                      <a:pPr algn="just">
                        <a:lnSpc>
                          <a:spcPct val="115000"/>
                        </a:lnSpc>
                        <a:spcAft>
                          <a:spcPts val="1000"/>
                        </a:spcAft>
                      </a:pPr>
                      <a:r>
                        <a:rPr lang="en-US" sz="1400" dirty="0">
                          <a:latin typeface="Calibri" pitchFamily="34" charset="0"/>
                          <a:cs typeface="Calibri" pitchFamily="34" charset="0"/>
                        </a:rPr>
                        <a:t>27</a:t>
                      </a:r>
                      <a:r>
                        <a:rPr lang="en-US" sz="1400" baseline="30000" dirty="0">
                          <a:latin typeface="Calibri" pitchFamily="34" charset="0"/>
                          <a:cs typeface="Calibri" pitchFamily="34" charset="0"/>
                        </a:rPr>
                        <a:t>th</a:t>
                      </a:r>
                      <a:r>
                        <a:rPr lang="en-US" sz="1400" dirty="0">
                          <a:latin typeface="Calibri" pitchFamily="34" charset="0"/>
                          <a:cs typeface="Calibri" pitchFamily="34" charset="0"/>
                        </a:rPr>
                        <a:t> to 30</a:t>
                      </a:r>
                      <a:r>
                        <a:rPr lang="en-US" sz="1400" baseline="30000" dirty="0">
                          <a:latin typeface="Calibri" pitchFamily="34" charset="0"/>
                          <a:cs typeface="Calibri" pitchFamily="34" charset="0"/>
                        </a:rPr>
                        <a:t>th</a:t>
                      </a:r>
                      <a:r>
                        <a:rPr lang="en-US" sz="1400" dirty="0">
                          <a:latin typeface="Calibri" pitchFamily="34" charset="0"/>
                          <a:cs typeface="Calibri" pitchFamily="34" charset="0"/>
                        </a:rPr>
                        <a:t> November 2013</a:t>
                      </a:r>
                      <a:endParaRPr lang="en-US" sz="1400" dirty="0">
                        <a:latin typeface="Calibri" pitchFamily="34" charset="0"/>
                        <a:ea typeface="Calibri"/>
                        <a:cs typeface="Calibri" pitchFamily="34" charset="0"/>
                      </a:endParaRPr>
                    </a:p>
                  </a:txBody>
                  <a:tcPr marL="68580" marR="68580" marT="0" marB="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Black" pitchFamily="34" charset="0"/>
              </a:rPr>
              <a:t>Work Experience : </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
            </a:r>
            <a:b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b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graphicFrame>
        <p:nvGraphicFramePr>
          <p:cNvPr id="4" name="Content Placeholder 3"/>
          <p:cNvGraphicFramePr>
            <a:graphicFrameLocks noGrp="1"/>
          </p:cNvGraphicFramePr>
          <p:nvPr>
            <p:ph sz="quarter" idx="1"/>
          </p:nvPr>
        </p:nvGraphicFramePr>
        <p:xfrm>
          <a:off x="304801" y="761998"/>
          <a:ext cx="8305799" cy="5943095"/>
        </p:xfrm>
        <a:graphic>
          <a:graphicData uri="http://schemas.openxmlformats.org/drawingml/2006/table">
            <a:tbl>
              <a:tblPr firstRow="1" bandRow="1">
                <a:tableStyleId>{BC89EF96-8CEA-46FF-86C4-4CE0E7609802}</a:tableStyleId>
              </a:tblPr>
              <a:tblGrid>
                <a:gridCol w="2716362"/>
                <a:gridCol w="2716362"/>
                <a:gridCol w="2873075"/>
              </a:tblGrid>
              <a:tr h="407405">
                <a:tc>
                  <a:txBody>
                    <a:bodyPr/>
                    <a:lstStyle/>
                    <a:p>
                      <a:pPr algn="just">
                        <a:lnSpc>
                          <a:spcPct val="115000"/>
                        </a:lnSpc>
                        <a:spcAft>
                          <a:spcPts val="1000"/>
                        </a:spcAft>
                      </a:pPr>
                      <a:r>
                        <a:rPr lang="en-US" sz="1400" dirty="0"/>
                        <a:t>Position </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a:t>Period </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a:t>Institution</a:t>
                      </a:r>
                      <a:endParaRPr lang="en-US" sz="1100">
                        <a:latin typeface="Calibri"/>
                        <a:ea typeface="Calibri"/>
                      </a:endParaRPr>
                    </a:p>
                  </a:txBody>
                  <a:tcPr marL="68580" marR="68580" marT="0" marB="0"/>
                </a:tc>
              </a:tr>
              <a:tr h="521256">
                <a:tc>
                  <a:txBody>
                    <a:bodyPr/>
                    <a:lstStyle/>
                    <a:p>
                      <a:pPr algn="just">
                        <a:lnSpc>
                          <a:spcPct val="115000"/>
                        </a:lnSpc>
                        <a:spcAft>
                          <a:spcPts val="1000"/>
                        </a:spcAft>
                      </a:pPr>
                      <a:r>
                        <a:rPr lang="en-US" sz="1400" dirty="0"/>
                        <a:t>Tutor</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dirty="0"/>
                        <a:t>May 2010 to May 2013</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a:t>M.S.Ramaiah medical college, Bangalore</a:t>
                      </a:r>
                      <a:endParaRPr lang="en-US" sz="1100">
                        <a:latin typeface="Calibri"/>
                        <a:ea typeface="Calibri"/>
                      </a:endParaRPr>
                    </a:p>
                  </a:txBody>
                  <a:tcPr marL="68580" marR="68580" marT="0" marB="0"/>
                </a:tc>
              </a:tr>
              <a:tr h="790813">
                <a:tc>
                  <a:txBody>
                    <a:bodyPr/>
                    <a:lstStyle/>
                    <a:p>
                      <a:pPr algn="just">
                        <a:lnSpc>
                          <a:spcPct val="115000"/>
                        </a:lnSpc>
                        <a:spcAft>
                          <a:spcPts val="1000"/>
                        </a:spcAft>
                      </a:pPr>
                      <a:r>
                        <a:rPr lang="en-US" sz="1400" dirty="0"/>
                        <a:t>Assistant professor</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dirty="0"/>
                        <a:t>15-7-2013 to 9-12-2013</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a:t>Karpagam faculty of medical science &amp; research, Coimbatore</a:t>
                      </a:r>
                      <a:endParaRPr lang="en-US" sz="1100">
                        <a:latin typeface="Calibri"/>
                        <a:ea typeface="Calibri"/>
                      </a:endParaRPr>
                    </a:p>
                  </a:txBody>
                  <a:tcPr marL="68580" marR="68580" marT="0" marB="0"/>
                </a:tc>
              </a:tr>
              <a:tr h="790813">
                <a:tc>
                  <a:txBody>
                    <a:bodyPr/>
                    <a:lstStyle/>
                    <a:p>
                      <a:pPr algn="just">
                        <a:lnSpc>
                          <a:spcPct val="115000"/>
                        </a:lnSpc>
                        <a:spcAft>
                          <a:spcPts val="1000"/>
                        </a:spcAft>
                      </a:pPr>
                      <a:r>
                        <a:rPr lang="en-US" sz="1400"/>
                        <a:t>Assistant professor</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dirty="0"/>
                        <a:t>12-12-2013 to 20-2-2018 </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a:t>Rajarajeswari medical college &amp; hosptial, Bengaluru</a:t>
                      </a:r>
                      <a:endParaRPr lang="en-US" sz="1100">
                        <a:latin typeface="Calibri"/>
                        <a:ea typeface="Calibri"/>
                      </a:endParaRPr>
                    </a:p>
                  </a:txBody>
                  <a:tcPr marL="68580" marR="68580" marT="0" marB="0"/>
                </a:tc>
              </a:tr>
              <a:tr h="790813">
                <a:tc>
                  <a:txBody>
                    <a:bodyPr/>
                    <a:lstStyle/>
                    <a:p>
                      <a:pPr algn="just">
                        <a:lnSpc>
                          <a:spcPct val="115000"/>
                        </a:lnSpc>
                        <a:spcAft>
                          <a:spcPts val="1000"/>
                        </a:spcAft>
                      </a:pPr>
                      <a:r>
                        <a:rPr lang="en-US" sz="1400"/>
                        <a:t>Associate professor</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dirty="0"/>
                        <a:t>21-2-2018 To 12-10-2021</a:t>
                      </a:r>
                      <a:endParaRPr lang="en-US" sz="1100" dirty="0">
                        <a:latin typeface="Calibri"/>
                        <a:ea typeface="Calibri"/>
                      </a:endParaRPr>
                    </a:p>
                  </a:txBody>
                  <a:tcPr marL="68580" marR="68580" marT="0" marB="0"/>
                </a:tc>
                <a:tc>
                  <a:txBody>
                    <a:bodyPr/>
                    <a:lstStyle/>
                    <a:p>
                      <a:pPr algn="just">
                        <a:lnSpc>
                          <a:spcPct val="115000"/>
                        </a:lnSpc>
                        <a:spcAft>
                          <a:spcPts val="1000"/>
                        </a:spcAft>
                      </a:pPr>
                      <a:r>
                        <a:rPr lang="en-US" sz="1400" dirty="0" err="1"/>
                        <a:t>Rajarajeswari</a:t>
                      </a:r>
                      <a:r>
                        <a:rPr lang="en-US" sz="1400" dirty="0"/>
                        <a:t> medical college &amp; </a:t>
                      </a:r>
                      <a:r>
                        <a:rPr lang="en-US" sz="1400" dirty="0" err="1"/>
                        <a:t>hosptial</a:t>
                      </a:r>
                      <a:r>
                        <a:rPr lang="en-US" sz="1400" dirty="0"/>
                        <a:t>, </a:t>
                      </a:r>
                      <a:r>
                        <a:rPr lang="en-US" sz="1400" dirty="0" err="1"/>
                        <a:t>Bengaluru</a:t>
                      </a:r>
                      <a:endParaRPr lang="en-US" sz="1100" dirty="0">
                        <a:latin typeface="Calibri"/>
                        <a:ea typeface="Calibri"/>
                      </a:endParaRPr>
                    </a:p>
                  </a:txBody>
                  <a:tcPr marL="68580" marR="68580" marT="0" marB="0"/>
                </a:tc>
              </a:tr>
              <a:tr h="790813">
                <a:tc>
                  <a:txBody>
                    <a:bodyPr/>
                    <a:lstStyle/>
                    <a:p>
                      <a:pPr algn="just">
                        <a:lnSpc>
                          <a:spcPct val="115000"/>
                        </a:lnSpc>
                        <a:spcAft>
                          <a:spcPts val="1000"/>
                        </a:spcAft>
                      </a:pPr>
                      <a:r>
                        <a:rPr lang="en-US" sz="1400"/>
                        <a:t>Professor</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a:t>13-10-2021 to 2-1-2022</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dirty="0" err="1"/>
                        <a:t>Rajarajeswari</a:t>
                      </a:r>
                      <a:r>
                        <a:rPr lang="en-US" sz="1400" dirty="0"/>
                        <a:t> medical college &amp; </a:t>
                      </a:r>
                      <a:r>
                        <a:rPr lang="en-US" sz="1400" dirty="0" err="1"/>
                        <a:t>hosptial</a:t>
                      </a:r>
                      <a:r>
                        <a:rPr lang="en-US" sz="1400" dirty="0"/>
                        <a:t>, </a:t>
                      </a:r>
                      <a:r>
                        <a:rPr lang="en-US" sz="1400" dirty="0" err="1"/>
                        <a:t>Bengaluru</a:t>
                      </a:r>
                      <a:endParaRPr lang="en-US" sz="1100" dirty="0">
                        <a:latin typeface="Calibri"/>
                        <a:ea typeface="Calibri"/>
                      </a:endParaRPr>
                    </a:p>
                  </a:txBody>
                  <a:tcPr marL="68580" marR="68580" marT="0" marB="0"/>
                </a:tc>
              </a:tr>
              <a:tr h="1060369">
                <a:tc>
                  <a:txBody>
                    <a:bodyPr/>
                    <a:lstStyle/>
                    <a:p>
                      <a:pPr algn="just">
                        <a:lnSpc>
                          <a:spcPct val="115000"/>
                        </a:lnSpc>
                        <a:spcAft>
                          <a:spcPts val="1000"/>
                        </a:spcAft>
                      </a:pPr>
                      <a:r>
                        <a:rPr lang="en-US" sz="1400"/>
                        <a:t>Professor &amp; HOD</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a:t>3-1-2022 to till date</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dirty="0"/>
                        <a:t>Sri </a:t>
                      </a:r>
                      <a:r>
                        <a:rPr lang="en-US" sz="1400" dirty="0" err="1"/>
                        <a:t>chamundeshwari</a:t>
                      </a:r>
                      <a:r>
                        <a:rPr lang="en-US" sz="1400" dirty="0"/>
                        <a:t> medical college hospital &amp; research institute, </a:t>
                      </a:r>
                      <a:r>
                        <a:rPr lang="en-US" sz="1400" dirty="0" err="1"/>
                        <a:t>chanapatna</a:t>
                      </a:r>
                      <a:endParaRPr lang="en-US" sz="1100" dirty="0">
                        <a:latin typeface="Calibri"/>
                        <a:ea typeface="Calibri"/>
                      </a:endParaRPr>
                    </a:p>
                  </a:txBody>
                  <a:tcPr marL="68580" marR="68580" marT="0" marB="0"/>
                </a:tc>
              </a:tr>
              <a:tr h="790813">
                <a:tc>
                  <a:txBody>
                    <a:bodyPr/>
                    <a:lstStyle/>
                    <a:p>
                      <a:pPr algn="just">
                        <a:lnSpc>
                          <a:spcPct val="115000"/>
                        </a:lnSpc>
                        <a:spcAft>
                          <a:spcPts val="1000"/>
                        </a:spcAft>
                      </a:pPr>
                      <a:r>
                        <a:rPr lang="en-US" sz="1400"/>
                        <a:t>Joint Registrar (Academics)</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a:t>31-12-2019 to 2-1-2022</a:t>
                      </a:r>
                      <a:endParaRPr lang="en-US" sz="1100">
                        <a:latin typeface="Calibri"/>
                        <a:ea typeface="Calibri"/>
                      </a:endParaRPr>
                    </a:p>
                  </a:txBody>
                  <a:tcPr marL="68580" marR="68580" marT="0" marB="0"/>
                </a:tc>
                <a:tc>
                  <a:txBody>
                    <a:bodyPr/>
                    <a:lstStyle/>
                    <a:p>
                      <a:pPr algn="just">
                        <a:lnSpc>
                          <a:spcPct val="115000"/>
                        </a:lnSpc>
                        <a:spcAft>
                          <a:spcPts val="1000"/>
                        </a:spcAft>
                      </a:pPr>
                      <a:r>
                        <a:rPr lang="en-US" sz="1400" dirty="0"/>
                        <a:t>Dr.MGR educational and research institute (</a:t>
                      </a:r>
                      <a:r>
                        <a:rPr lang="en-US" sz="1400" dirty="0" err="1"/>
                        <a:t>Deemeed</a:t>
                      </a:r>
                      <a:r>
                        <a:rPr lang="en-US" sz="1400" dirty="0"/>
                        <a:t> to be university)</a:t>
                      </a:r>
                      <a:endParaRPr lang="en-US" sz="1100" dirty="0">
                        <a:latin typeface="Calibri"/>
                        <a:ea typeface="Calibri"/>
                      </a:endParaRPr>
                    </a:p>
                  </a:txBody>
                  <a:tcPr marL="68580" marR="68580" marT="0" marB="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0058400" y="274638"/>
            <a:ext cx="76200" cy="1143000"/>
          </a:xfrm>
        </p:spPr>
        <p:txBody>
          <a:bodyPr/>
          <a:lstStyle/>
          <a:p>
            <a:endParaRPr lang="en-US" dirty="0"/>
          </a:p>
        </p:txBody>
      </p:sp>
      <p:sp>
        <p:nvSpPr>
          <p:cNvPr id="3" name="Content Placeholder 2"/>
          <p:cNvSpPr>
            <a:spLocks noGrp="1"/>
          </p:cNvSpPr>
          <p:nvPr>
            <p:ph sz="quarter" idx="1"/>
          </p:nvPr>
        </p:nvSpPr>
        <p:spPr>
          <a:xfrm>
            <a:off x="152400" y="152400"/>
            <a:ext cx="8534400" cy="6321552"/>
          </a:xfrm>
        </p:spPr>
        <p:txBody>
          <a:bodyPr>
            <a:normAutofit/>
          </a:bodyPr>
          <a:lstStyle/>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Management and Leadership</a:t>
            </a: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US" sz="1500" dirty="0" smtClean="0">
                <a:latin typeface="Calibri" pitchFamily="34" charset="0"/>
                <a:cs typeface="Calibri" pitchFamily="34" charset="0"/>
              </a:rPr>
              <a:t>I was the Joint registrar of Academics, Dr.MGR educational &amp; research institute (Deemed to be university), where we designed the curriculum for 1</a:t>
            </a:r>
            <a:r>
              <a:rPr lang="en-US" sz="1500" baseline="30000" dirty="0" smtClean="0">
                <a:latin typeface="Calibri" pitchFamily="34" charset="0"/>
                <a:cs typeface="Calibri" pitchFamily="34" charset="0"/>
              </a:rPr>
              <a:t>st</a:t>
            </a:r>
            <a:r>
              <a:rPr lang="en-US" sz="1500" dirty="0" smtClean="0">
                <a:latin typeface="Calibri" pitchFamily="34" charset="0"/>
                <a:cs typeface="Calibri" pitchFamily="34" charset="0"/>
              </a:rPr>
              <a:t>, 2</a:t>
            </a:r>
            <a:r>
              <a:rPr lang="en-US" sz="1500" baseline="30000" dirty="0" smtClean="0">
                <a:latin typeface="Calibri" pitchFamily="34" charset="0"/>
                <a:cs typeface="Calibri" pitchFamily="34" charset="0"/>
              </a:rPr>
              <a:t>nd</a:t>
            </a:r>
            <a:r>
              <a:rPr lang="en-US" sz="1500" dirty="0" smtClean="0">
                <a:latin typeface="Calibri" pitchFamily="34" charset="0"/>
                <a:cs typeface="Calibri" pitchFamily="34" charset="0"/>
              </a:rPr>
              <a:t> and 3</a:t>
            </a:r>
            <a:r>
              <a:rPr lang="en-US" sz="1500" baseline="30000" dirty="0" smtClean="0">
                <a:latin typeface="Calibri" pitchFamily="34" charset="0"/>
                <a:cs typeface="Calibri" pitchFamily="34" charset="0"/>
              </a:rPr>
              <a:t>rd</a:t>
            </a:r>
            <a:r>
              <a:rPr lang="en-US" sz="1500" dirty="0" smtClean="0">
                <a:latin typeface="Calibri" pitchFamily="34" charset="0"/>
                <a:cs typeface="Calibri" pitchFamily="34" charset="0"/>
              </a:rPr>
              <a:t>&amp; Final MBBS. We also designed the curriculum for PG – all </a:t>
            </a:r>
            <a:r>
              <a:rPr lang="en-US" sz="1500" dirty="0" err="1" smtClean="0">
                <a:latin typeface="Calibri" pitchFamily="34" charset="0"/>
                <a:cs typeface="Calibri" pitchFamily="34" charset="0"/>
              </a:rPr>
              <a:t>specialities</a:t>
            </a:r>
            <a:r>
              <a:rPr lang="en-US" sz="1500" dirty="0" smtClean="0">
                <a:latin typeface="Calibri" pitchFamily="34" charset="0"/>
                <a:cs typeface="Calibri" pitchFamily="34" charset="0"/>
              </a:rPr>
              <a:t> (20 departments). We also designed the curriculum for </a:t>
            </a:r>
            <a:r>
              <a:rPr lang="en-US" sz="1500" dirty="0" err="1" smtClean="0">
                <a:latin typeface="Calibri" pitchFamily="34" charset="0"/>
                <a:cs typeface="Calibri" pitchFamily="34" charset="0"/>
              </a:rPr>
              <a:t>superspecility</a:t>
            </a:r>
            <a:r>
              <a:rPr lang="en-US" sz="1500" dirty="0" smtClean="0">
                <a:latin typeface="Calibri" pitchFamily="34" charset="0"/>
                <a:cs typeface="Calibri" pitchFamily="34" charset="0"/>
              </a:rPr>
              <a:t> subjects – Urology, plastic surgery, cardiology, pediatric surgery, neurosurgery, nephrology, gastroenterology.</a:t>
            </a:r>
          </a:p>
          <a:p>
            <a:r>
              <a:rPr lang="en-US" sz="1500" dirty="0" smtClean="0">
                <a:latin typeface="Calibri" pitchFamily="34" charset="0"/>
                <a:cs typeface="Calibri" pitchFamily="34" charset="0"/>
              </a:rPr>
              <a:t>I was also the Head for delivering ONLINE classes during COVID time. I was instrumental in training our 300 plus faculty members on using newer platforms for taking online classes and to conduct online exams. I started my YOUTUBE channel to facilitate both the students and teachers on using various tools for educational purposes.</a:t>
            </a:r>
          </a:p>
          <a:p>
            <a:r>
              <a:rPr lang="en-US" sz="1500" dirty="0" smtClean="0">
                <a:latin typeface="Calibri" pitchFamily="34" charset="0"/>
                <a:cs typeface="Calibri" pitchFamily="34" charset="0"/>
              </a:rPr>
              <a:t>I was the Member of Medical education unit at RRMCH, we are constantly involved in developing programs which can enrich and enforce the medical teachers to deliver their knowledge in more efficient way</a:t>
            </a:r>
          </a:p>
          <a:p>
            <a:r>
              <a:rPr lang="en-US" sz="1500" dirty="0" smtClean="0">
                <a:latin typeface="Calibri" pitchFamily="34" charset="0"/>
                <a:cs typeface="Calibri" pitchFamily="34" charset="0"/>
              </a:rPr>
              <a:t>I was Ex-Treasurer, APPI Bangalore chapter (2016-2019), where we encouraged &amp; supported all other medical colleges of Bangalore to conduct CME &amp; educational workshop, skill training programs etc..</a:t>
            </a:r>
          </a:p>
          <a:p>
            <a:pPr>
              <a:buNone/>
            </a:pPr>
            <a:endParaRPr lang="en-US" dirty="0" smtClean="0"/>
          </a:p>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Service development</a:t>
            </a: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US" sz="1500" dirty="0" smtClean="0">
                <a:latin typeface="Calibri" pitchFamily="34" charset="0"/>
                <a:cs typeface="Calibri" pitchFamily="34" charset="0"/>
              </a:rPr>
              <a:t>I regularly take part in conducting free diabetes screening camp; where the patients will be screened and treatment to the old patients are also given at absolutely free of cost.</a:t>
            </a:r>
          </a:p>
          <a:p>
            <a:r>
              <a:rPr lang="en-US" sz="1500" dirty="0" smtClean="0">
                <a:latin typeface="Calibri" pitchFamily="34" charset="0"/>
                <a:cs typeface="Calibri" pitchFamily="34" charset="0"/>
              </a:rPr>
              <a:t>I am a very active alumni of BM English school. Gave a motivational talk to the students of 10th standard on career opportunities &amp; future prospects.</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9800" y="274638"/>
            <a:ext cx="762000" cy="1143000"/>
          </a:xfrm>
        </p:spPr>
        <p:txBody>
          <a:bodyPr/>
          <a:lstStyle/>
          <a:p>
            <a:endParaRPr lang="en-US" dirty="0"/>
          </a:p>
        </p:txBody>
      </p:sp>
      <p:sp>
        <p:nvSpPr>
          <p:cNvPr id="3" name="Content Placeholder 2"/>
          <p:cNvSpPr>
            <a:spLocks noGrp="1"/>
          </p:cNvSpPr>
          <p:nvPr>
            <p:ph sz="quarter" idx="1"/>
          </p:nvPr>
        </p:nvSpPr>
        <p:spPr>
          <a:xfrm>
            <a:off x="152400" y="76200"/>
            <a:ext cx="8534400" cy="6397752"/>
          </a:xfrm>
        </p:spPr>
        <p:txBody>
          <a:bodyPr>
            <a:normAutofit fontScale="55000" lnSpcReduction="20000"/>
          </a:bodyPr>
          <a:lstStyle/>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Organization skills</a:t>
            </a:r>
          </a:p>
          <a:p>
            <a:r>
              <a:rPr lang="en-US" sz="2500" dirty="0" smtClean="0">
                <a:latin typeface="Calibri" pitchFamily="34" charset="0"/>
                <a:cs typeface="Calibri" pitchFamily="34" charset="0"/>
              </a:rPr>
              <a:t>I successfully organized "</a:t>
            </a:r>
            <a:r>
              <a:rPr lang="en-US" sz="2500" dirty="0" err="1" smtClean="0">
                <a:latin typeface="Calibri" pitchFamily="34" charset="0"/>
                <a:cs typeface="Calibri" pitchFamily="34" charset="0"/>
              </a:rPr>
              <a:t>Nudhi</a:t>
            </a:r>
            <a:r>
              <a:rPr lang="en-US" sz="2500" dirty="0" smtClean="0">
                <a:latin typeface="Calibri" pitchFamily="34" charset="0"/>
                <a:cs typeface="Calibri" pitchFamily="34" charset="0"/>
              </a:rPr>
              <a:t> </a:t>
            </a:r>
            <a:r>
              <a:rPr lang="en-US" sz="2500" dirty="0" err="1" smtClean="0">
                <a:latin typeface="Calibri" pitchFamily="34" charset="0"/>
                <a:cs typeface="Calibri" pitchFamily="34" charset="0"/>
              </a:rPr>
              <a:t>Sambrama</a:t>
            </a:r>
            <a:r>
              <a:rPr lang="en-US" sz="2500" dirty="0" smtClean="0">
                <a:latin typeface="Calibri" pitchFamily="34" charset="0"/>
                <a:cs typeface="Calibri" pitchFamily="34" charset="0"/>
              </a:rPr>
              <a:t>”	 in the present medical college. It was done on the occasion of </a:t>
            </a:r>
            <a:r>
              <a:rPr lang="en-US" sz="2500" dirty="0" err="1" smtClean="0">
                <a:latin typeface="Calibri" pitchFamily="34" charset="0"/>
                <a:cs typeface="Calibri" pitchFamily="34" charset="0"/>
              </a:rPr>
              <a:t>kannada</a:t>
            </a:r>
            <a:r>
              <a:rPr lang="en-US" sz="2500" dirty="0" smtClean="0">
                <a:latin typeface="Calibri" pitchFamily="34" charset="0"/>
                <a:cs typeface="Calibri" pitchFamily="34" charset="0"/>
              </a:rPr>
              <a:t> </a:t>
            </a:r>
            <a:r>
              <a:rPr lang="en-US" sz="2500" dirty="0" err="1" smtClean="0">
                <a:latin typeface="Calibri" pitchFamily="34" charset="0"/>
                <a:cs typeface="Calibri" pitchFamily="34" charset="0"/>
              </a:rPr>
              <a:t>rajyotsava</a:t>
            </a:r>
            <a:r>
              <a:rPr lang="en-US" sz="2500" dirty="0" smtClean="0">
                <a:latin typeface="Calibri" pitchFamily="34" charset="0"/>
                <a:cs typeface="Calibri" pitchFamily="34" charset="0"/>
              </a:rPr>
              <a:t>- a state festival. I was the organizing Secretary, where we invited stalwarts in the field of </a:t>
            </a:r>
            <a:r>
              <a:rPr lang="en-US" sz="2500" dirty="0" err="1" smtClean="0">
                <a:latin typeface="Calibri" pitchFamily="34" charset="0"/>
                <a:cs typeface="Calibri" pitchFamily="34" charset="0"/>
              </a:rPr>
              <a:t>kannada</a:t>
            </a:r>
            <a:r>
              <a:rPr lang="en-US" sz="2500" dirty="0" smtClean="0">
                <a:latin typeface="Calibri" pitchFamily="34" charset="0"/>
                <a:cs typeface="Calibri" pitchFamily="34" charset="0"/>
              </a:rPr>
              <a:t> medical literature and felicitated all of them.  </a:t>
            </a:r>
          </a:p>
          <a:p>
            <a:r>
              <a:rPr lang="en-US" sz="2500" dirty="0" smtClean="0">
                <a:latin typeface="Calibri" pitchFamily="34" charset="0"/>
                <a:cs typeface="Calibri" pitchFamily="34" charset="0"/>
              </a:rPr>
              <a:t>I was actively involved in organizing a Workshop on Basics of sleep and sleep disorders on 11th march 2014 at </a:t>
            </a:r>
            <a:r>
              <a:rPr lang="en-US" sz="2500" dirty="0" err="1" smtClean="0">
                <a:latin typeface="Calibri" pitchFamily="34" charset="0"/>
                <a:cs typeface="Calibri" pitchFamily="34" charset="0"/>
              </a:rPr>
              <a:t>Rajarajeswari</a:t>
            </a:r>
            <a:r>
              <a:rPr lang="en-US" sz="2500" dirty="0" smtClean="0">
                <a:latin typeface="Calibri" pitchFamily="34" charset="0"/>
                <a:cs typeface="Calibri" pitchFamily="34" charset="0"/>
              </a:rPr>
              <a:t> medical college &amp; Hospital.</a:t>
            </a:r>
          </a:p>
          <a:p>
            <a:r>
              <a:rPr lang="en-US" sz="2500" dirty="0" smtClean="0">
                <a:latin typeface="Calibri" pitchFamily="34" charset="0"/>
                <a:cs typeface="Calibri" pitchFamily="34" charset="0"/>
              </a:rPr>
              <a:t>I was actively involved in organizing a CME on Advances in neurosciences on      30-8-2018 at </a:t>
            </a:r>
            <a:r>
              <a:rPr lang="en-US" sz="2500" dirty="0" err="1" smtClean="0">
                <a:latin typeface="Calibri" pitchFamily="34" charset="0"/>
                <a:cs typeface="Calibri" pitchFamily="34" charset="0"/>
              </a:rPr>
              <a:t>Rajarajeswari</a:t>
            </a:r>
            <a:r>
              <a:rPr lang="en-US" sz="2500" dirty="0" smtClean="0">
                <a:latin typeface="Calibri" pitchFamily="34" charset="0"/>
                <a:cs typeface="Calibri" pitchFamily="34" charset="0"/>
              </a:rPr>
              <a:t> medical college &amp; Hospital.</a:t>
            </a:r>
          </a:p>
          <a:p>
            <a:r>
              <a:rPr lang="en-US" sz="2500" dirty="0" smtClean="0">
                <a:latin typeface="Calibri" pitchFamily="34" charset="0"/>
                <a:cs typeface="Calibri" pitchFamily="34" charset="0"/>
              </a:rPr>
              <a:t>I was actively involved in organizing a CME on  “Yoga: A journey to inner self” on 21</a:t>
            </a:r>
            <a:r>
              <a:rPr lang="en-US" sz="2500" baseline="30000" dirty="0" smtClean="0">
                <a:latin typeface="Calibri" pitchFamily="34" charset="0"/>
                <a:cs typeface="Calibri" pitchFamily="34" charset="0"/>
              </a:rPr>
              <a:t>st</a:t>
            </a:r>
            <a:r>
              <a:rPr lang="en-US" sz="2500" dirty="0" smtClean="0">
                <a:latin typeface="Calibri" pitchFamily="34" charset="0"/>
                <a:cs typeface="Calibri" pitchFamily="34" charset="0"/>
              </a:rPr>
              <a:t> June 2021 at </a:t>
            </a:r>
            <a:r>
              <a:rPr lang="en-US" sz="2500" dirty="0" err="1" smtClean="0">
                <a:latin typeface="Calibri" pitchFamily="34" charset="0"/>
                <a:cs typeface="Calibri" pitchFamily="34" charset="0"/>
              </a:rPr>
              <a:t>Rajarajeswari</a:t>
            </a:r>
            <a:r>
              <a:rPr lang="en-US" sz="2500" dirty="0" smtClean="0">
                <a:latin typeface="Calibri" pitchFamily="34" charset="0"/>
                <a:cs typeface="Calibri" pitchFamily="34" charset="0"/>
              </a:rPr>
              <a:t> medical college &amp; hospital, on the occasion of International Yoga day.</a:t>
            </a:r>
          </a:p>
          <a:p>
            <a:endParaRPr lang="en-US" dirty="0" smtClean="0"/>
          </a:p>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Professional development courses</a:t>
            </a: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US" sz="2500" dirty="0" smtClean="0">
                <a:latin typeface="Calibri" pitchFamily="34" charset="0"/>
                <a:cs typeface="Calibri" pitchFamily="34" charset="0"/>
              </a:rPr>
              <a:t>I have done Basic MET workshop from </a:t>
            </a:r>
            <a:r>
              <a:rPr lang="en-US" sz="2500" smtClean="0">
                <a:latin typeface="Calibri" pitchFamily="34" charset="0"/>
                <a:cs typeface="Calibri" pitchFamily="34" charset="0"/>
              </a:rPr>
              <a:t>St.John's</a:t>
            </a:r>
            <a:r>
              <a:rPr lang="en-US" sz="2500" dirty="0" smtClean="0">
                <a:latin typeface="Calibri" pitchFamily="34" charset="0"/>
                <a:cs typeface="Calibri" pitchFamily="34" charset="0"/>
              </a:rPr>
              <a:t> medical college, Bangalore which is a nodal centre for MCI. It is a MCI recognized course.</a:t>
            </a:r>
          </a:p>
          <a:p>
            <a:r>
              <a:rPr lang="en-US" sz="2500" dirty="0" smtClean="0">
                <a:latin typeface="Calibri" pitchFamily="34" charset="0"/>
                <a:cs typeface="Calibri" pitchFamily="34" charset="0"/>
              </a:rPr>
              <a:t>I have done my Short course in educational methodology at RGUHS, Bangalore</a:t>
            </a:r>
          </a:p>
          <a:p>
            <a:r>
              <a:rPr lang="en-US" sz="2500" dirty="0" smtClean="0">
                <a:latin typeface="Calibri" pitchFamily="34" charset="0"/>
                <a:cs typeface="Calibri" pitchFamily="34" charset="0"/>
              </a:rPr>
              <a:t>I have done Basic MET workshop at </a:t>
            </a:r>
            <a:r>
              <a:rPr lang="en-US" sz="2500" dirty="0" err="1" smtClean="0">
                <a:latin typeface="Calibri" pitchFamily="34" charset="0"/>
                <a:cs typeface="Calibri" pitchFamily="34" charset="0"/>
              </a:rPr>
              <a:t>Karpagam</a:t>
            </a:r>
            <a:r>
              <a:rPr lang="en-US" sz="2500" dirty="0" smtClean="0">
                <a:latin typeface="Calibri" pitchFamily="34" charset="0"/>
                <a:cs typeface="Calibri" pitchFamily="34" charset="0"/>
              </a:rPr>
              <a:t> faculty of medical science and research, Coimbatore</a:t>
            </a:r>
          </a:p>
          <a:p>
            <a:endParaRPr lang="en-US" dirty="0" smtClean="0"/>
          </a:p>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Extra-curricular activities</a:t>
            </a: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just">
              <a:buNone/>
            </a:pPr>
            <a:r>
              <a:rPr lang="en-US" sz="2500" dirty="0" smtClean="0">
                <a:latin typeface="Calibri" pitchFamily="34" charset="0"/>
                <a:cs typeface="Calibri" pitchFamily="34" charset="0"/>
              </a:rPr>
              <a:t>       I am a violinist, I have given concerts at various well renowned places like Golden temple, Vellore, India. I have also given concerts in National television.</a:t>
            </a:r>
          </a:p>
          <a:p>
            <a:pPr>
              <a:buNone/>
            </a:pPr>
            <a:endParaRPr lang="en-US" dirty="0" smtClean="0"/>
          </a:p>
          <a:p>
            <a:pPr>
              <a:buNone/>
            </a:pPr>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Teaching</a:t>
            </a:r>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just">
              <a:buNone/>
            </a:pPr>
            <a:r>
              <a:rPr lang="en-US" sz="2500" dirty="0" smtClean="0">
                <a:latin typeface="Calibri" pitchFamily="34" charset="0"/>
                <a:cs typeface="Calibri" pitchFamily="34" charset="0"/>
              </a:rPr>
              <a:t>       I strongly believe that Physiology forms the foundation for the basic understanding of the principles governing the body function and a medical student as a beginner needs to understand these core concepts, so that they can apply same in understanding the derangements in the body and treat the patient more effectively.  I am constantly involved in training the Medical, Dental, Nursing &amp; Paramedical students, making them to understand these core concepts in a very simplified and interesting manner. I have learnt a lot from my students, my teachers, colleagues which has made me more stronger and refined in my teaching skills.</a:t>
            </a:r>
          </a:p>
          <a:p>
            <a:pPr algn="just">
              <a:buNone/>
            </a:pPr>
            <a:r>
              <a:rPr lang="en-US" dirty="0" smtClean="0"/>
              <a:t> </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51</TotalTime>
  <Words>917</Words>
  <Application>Microsoft Office PowerPoint</Application>
  <PresentationFormat>On-screen Show (4:3)</PresentationFormat>
  <Paragraphs>122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Oriel</vt:lpstr>
      <vt:lpstr>Slide 1</vt:lpstr>
      <vt:lpstr>Educational qualification </vt:lpstr>
      <vt:lpstr>Publications: </vt:lpstr>
      <vt:lpstr>Talks: </vt:lpstr>
      <vt:lpstr> </vt:lpstr>
      <vt:lpstr>Work Experience :  </vt:lpstr>
      <vt:lpstr>Slide 7</vt:lpstr>
      <vt:lpstr>Slide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Dr.Yogesh.M.K  MBBS, MD (Physiology) Sri Chamundeshwari Medical CollegeHospital &amp; Research Institute ,Channapatna </dc:title>
  <dc:creator>Admin</dc:creator>
  <cp:lastModifiedBy>Admin</cp:lastModifiedBy>
  <cp:revision>11</cp:revision>
  <dcterms:created xsi:type="dcterms:W3CDTF">2006-08-16T00:00:00Z</dcterms:created>
  <dcterms:modified xsi:type="dcterms:W3CDTF">2023-10-18T08:48:48Z</dcterms:modified>
</cp:coreProperties>
</file>