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sjournals.com/index.php/ijbr/article/view/354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ournalibrr.com/index.php/IBRR/article/view/1981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H="1">
            <a:off x="9753600" y="359898"/>
            <a:ext cx="1143000" cy="147218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2743200"/>
            <a:ext cx="8229600" cy="39624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Dr. </a:t>
            </a:r>
            <a:r>
              <a:rPr lang="en-US" sz="4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MANJULA K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S</a:t>
            </a:r>
            <a:r>
              <a:rPr lang="en-US" b="1" dirty="0" smtClean="0"/>
              <a:t>  </a:t>
            </a:r>
            <a:r>
              <a:rPr lang="en-US" sz="1200" b="1" dirty="0" smtClean="0"/>
              <a:t>MBBS, MD. (BIOCHEMISTRY)</a:t>
            </a:r>
          </a:p>
          <a:p>
            <a:pPr algn="ctr"/>
            <a:r>
              <a:rPr lang="en-US" sz="2000" b="1" dirty="0" smtClean="0"/>
              <a:t>Professor and HOD , Department of Biochemistry </a:t>
            </a:r>
            <a:endParaRPr lang="en-US" sz="2000" dirty="0" smtClean="0"/>
          </a:p>
          <a:p>
            <a:pPr algn="ctr"/>
            <a:r>
              <a:rPr lang="en-US" sz="2000" dirty="0" smtClean="0">
                <a:latin typeface="Arial Narrow" pitchFamily="34" charset="0"/>
              </a:rPr>
              <a:t>Sri </a:t>
            </a:r>
            <a:r>
              <a:rPr lang="en-US" sz="2000" dirty="0" err="1" smtClean="0">
                <a:latin typeface="Arial Narrow" pitchFamily="34" charset="0"/>
              </a:rPr>
              <a:t>Chamundeshwari</a:t>
            </a:r>
            <a:r>
              <a:rPr lang="en-US" sz="2000" dirty="0" smtClean="0">
                <a:latin typeface="Arial Narrow" pitchFamily="34" charset="0"/>
              </a:rPr>
              <a:t> Medical College Hospital &amp; Research Institute</a:t>
            </a:r>
            <a:r>
              <a:rPr lang="en-US" sz="2000" dirty="0" smtClean="0">
                <a:latin typeface="Arial Narrow" pitchFamily="34" charset="0"/>
              </a:rPr>
              <a:t>, </a:t>
            </a:r>
            <a:r>
              <a:rPr lang="en-US" sz="2000" dirty="0" err="1" smtClean="0">
                <a:latin typeface="Arial Narrow" pitchFamily="34" charset="0"/>
              </a:rPr>
              <a:t>Channapatna</a:t>
            </a:r>
            <a:endParaRPr lang="en-US" sz="2000" dirty="0" smtClean="0">
              <a:latin typeface="Arial Narrow" pitchFamily="34" charset="0"/>
            </a:endParaRPr>
          </a:p>
          <a:p>
            <a:pPr algn="ctr"/>
            <a:endParaRPr lang="en-US" b="1" dirty="0" smtClean="0"/>
          </a:p>
          <a:p>
            <a:pPr algn="ctr"/>
            <a:r>
              <a:rPr lang="en-US" b="1" dirty="0" smtClean="0"/>
              <a:t>              scmchksm@gmail.com 			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5" name="Picture 14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57200"/>
            <a:ext cx="2057400" cy="22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533400"/>
            <a:ext cx="7498080" cy="884238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Professional Qualifications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95400" y="1600200"/>
          <a:ext cx="74041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1025"/>
                <a:gridCol w="1851025"/>
                <a:gridCol w="1851025"/>
                <a:gridCol w="1851025"/>
              </a:tblGrid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SimSun"/>
                          <a:cs typeface="Times New Roman"/>
                        </a:rPr>
                        <a:t>Professional Degree</a:t>
                      </a:r>
                      <a:endParaRPr lang="en-US" sz="1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SimSun"/>
                          <a:cs typeface="Times New Roman"/>
                        </a:rPr>
                        <a:t> Awarding Institution 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SimSun"/>
                          <a:cs typeface="Times New Roman"/>
                        </a:rPr>
                        <a:t> Awarding University 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SimSun"/>
                          <a:cs typeface="Times New Roman"/>
                        </a:rPr>
                        <a:t> Year of Obtaining </a:t>
                      </a:r>
                      <a:endParaRPr lang="en-US" sz="1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SimSun"/>
                          <a:cs typeface="Times New Roman"/>
                        </a:rPr>
                        <a:t>MBBS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SimSun"/>
                          <a:cs typeface="Times New Roman"/>
                        </a:rPr>
                        <a:t>BMC Bangalore</a:t>
                      </a:r>
                      <a:endParaRPr lang="en-US" sz="1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SimSun"/>
                          <a:cs typeface="Times New Roman"/>
                        </a:rPr>
                        <a:t>Bangalore University  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SimSun"/>
                          <a:cs typeface="Times New Roman"/>
                        </a:rPr>
                        <a:t>Jan 2002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SimSun"/>
                          <a:cs typeface="Times New Roman"/>
                        </a:rPr>
                        <a:t>M.D. – BIOCHEMISTRY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SimSun"/>
                          <a:cs typeface="Times New Roman"/>
                        </a:rPr>
                        <a:t>RRMCH, Bengaluru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SimSun"/>
                          <a:cs typeface="Times New Roman"/>
                        </a:rPr>
                        <a:t>RGUHS, Bengalulru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SimSun"/>
                          <a:cs typeface="Times New Roman"/>
                        </a:rPr>
                        <a:t>July 2014</a:t>
                      </a:r>
                      <a:endParaRPr lang="en-US" sz="1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066800" y="3733800"/>
            <a:ext cx="79248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Professional Body Membership</a:t>
            </a:r>
            <a:endParaRPr kumimoji="0" lang="en-US" sz="36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Life Member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SimSun" pitchFamily="2" charset="-122"/>
                <a:cs typeface="Times New Roman" pitchFamily="18" charset="0"/>
              </a:rPr>
              <a:t>–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Association of Medical Biochemists of India (KA/2014/292)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Life Member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SimSun" pitchFamily="2" charset="-122"/>
                <a:cs typeface="Times New Roman" pitchFamily="18" charset="0"/>
              </a:rPr>
              <a:t>–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Association of Medical Biochemists Karnataka Chapter (063)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Life Member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SimSun" pitchFamily="2" charset="-122"/>
                <a:cs typeface="Times New Roman" pitchFamily="18" charset="0"/>
              </a:rPr>
              <a:t>–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Indian Medical Association (K/5907/5/1029/103269/2003-04/CL) Bangalore Branch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866888" cy="9144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Work Experience</a:t>
            </a:r>
            <a:endParaRPr lang="en-US" sz="3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66800"/>
            <a:ext cx="7866888" cy="266700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Professor and HOD - </a:t>
            </a:r>
            <a:r>
              <a:rPr lang="en-US" sz="2000" dirty="0" smtClean="0">
                <a:latin typeface="Arial Narrow" pitchFamily="34" charset="0"/>
              </a:rPr>
              <a:t>Sri </a:t>
            </a:r>
            <a:r>
              <a:rPr lang="en-US" sz="2000" dirty="0" err="1" smtClean="0">
                <a:latin typeface="Arial Narrow" pitchFamily="34" charset="0"/>
              </a:rPr>
              <a:t>Chamundeshwari</a:t>
            </a:r>
            <a:r>
              <a:rPr lang="en-US" sz="2000" dirty="0" smtClean="0">
                <a:latin typeface="Arial Narrow" pitchFamily="34" charset="0"/>
              </a:rPr>
              <a:t> Medical College Hospital &amp; Research Institute</a:t>
            </a: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Professor- </a:t>
            </a:r>
            <a:r>
              <a:rPr lang="en-US" sz="2000" dirty="0" smtClean="0">
                <a:latin typeface="Arial Narrow" pitchFamily="34" charset="0"/>
              </a:rPr>
              <a:t>Sri </a:t>
            </a:r>
            <a:r>
              <a:rPr lang="en-US" sz="2000" dirty="0" err="1" smtClean="0">
                <a:latin typeface="Arial Narrow" pitchFamily="34" charset="0"/>
              </a:rPr>
              <a:t>Chamundeshwari</a:t>
            </a:r>
            <a:r>
              <a:rPr lang="en-US" sz="2000" dirty="0" smtClean="0">
                <a:latin typeface="Arial Narrow" pitchFamily="34" charset="0"/>
              </a:rPr>
              <a:t> Medical College Hospital &amp; Research Institute</a:t>
            </a: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Professor-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RajaRajewari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Medical College &amp; Hospital</a:t>
            </a:r>
          </a:p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Associate Professor-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RajaRajewari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Medical College &amp; Hospital</a:t>
            </a:r>
          </a:p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Assistant Professor-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RajaRajewari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Medical College &amp; Hospital</a:t>
            </a:r>
          </a:p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PG/ Tutor-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RajaRajewari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Medical College &amp; Hospital</a:t>
            </a:r>
          </a:p>
          <a:p>
            <a:endParaRPr lang="en-US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43000" y="3657600"/>
            <a:ext cx="784860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i="0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SimSun" pitchFamily="2" charset="-122"/>
                <a:cs typeface="Times New Roman" pitchFamily="18" charset="0"/>
              </a:rPr>
              <a:t>Teaching Experience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sng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MBBS-RGUHS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Bengaluru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 MBBS-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Dr. M.G.R. EDUCATIONAL AND RESEARCH INSTITUTE (University)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 BDS-RGUHS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Bengaluru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 Bachelor in Nursing (B.Sc. Nursing)-RGUHS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Bengaluru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 Allied Health Sciences-RGUHS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Bengaluru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 Para Medical Courses-RGUHS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Calibri" pitchFamily="34" charset="0"/>
              </a:rPr>
              <a:t>Bengaluru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8077200" cy="12954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gerian" pitchFamily="82" charset="0"/>
              </a:rPr>
              <a:t>Research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gerian" pitchFamily="82" charset="0"/>
              </a:rPr>
              <a:t/>
            </a:r>
            <a:b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gerian" pitchFamily="82" charset="0"/>
              </a:rPr>
            </a:b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gerian" pitchFamily="82" charset="0"/>
              </a:rPr>
              <a:t>LIST OF PUBLICATIONS IN NATIONAL &amp; INTERNATIONAL JOURNALS </a:t>
            </a:r>
            <a:b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gerian" pitchFamily="82" charset="0"/>
              </a:rPr>
            </a:b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gerian" pitchFamily="82" charset="0"/>
              </a:rPr>
              <a:t>Dr. MANJULA K. S Professor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971800"/>
            <a:ext cx="8001000" cy="3886200"/>
          </a:xfrm>
        </p:spPr>
        <p:txBody>
          <a:bodyPr>
            <a:normAutofit fontScale="25000" lnSpcReduction="20000"/>
          </a:bodyPr>
          <a:lstStyle/>
          <a:p>
            <a:pPr algn="ctr"/>
            <a:endParaRPr lang="en-US" b="1" dirty="0" smtClean="0"/>
          </a:p>
          <a:p>
            <a:pPr algn="ctr">
              <a:buNone/>
            </a:pPr>
            <a:r>
              <a:rPr lang="en-US" sz="72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As 1</a:t>
            </a:r>
            <a:r>
              <a:rPr lang="en-US" sz="7200" b="1" u="sng" baseline="30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</a:t>
            </a:r>
            <a:r>
              <a:rPr lang="en-US" sz="72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AUTHOR (5 Publications) </a:t>
            </a:r>
            <a:endParaRPr lang="en-US" sz="7200" u="sng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 fontAlgn="base"/>
            <a:r>
              <a:rPr lang="en-US" sz="4800" b="1" dirty="0" smtClean="0"/>
              <a:t>Dr. </a:t>
            </a:r>
            <a:r>
              <a:rPr lang="en-US" sz="4800" b="1" dirty="0" err="1" smtClean="0"/>
              <a:t>Manjula</a:t>
            </a:r>
            <a:r>
              <a:rPr lang="en-US" sz="4800" b="1" dirty="0" smtClean="0"/>
              <a:t> K.S,</a:t>
            </a:r>
            <a:r>
              <a:rPr lang="en-US" sz="4800" dirty="0" smtClean="0"/>
              <a:t> </a:t>
            </a:r>
            <a:r>
              <a:rPr lang="en-US" sz="4800" dirty="0" err="1" smtClean="0"/>
              <a:t>Priyadarshini</a:t>
            </a:r>
            <a:r>
              <a:rPr lang="en-US" sz="4800" dirty="0" smtClean="0"/>
              <a:t> K.S., </a:t>
            </a:r>
            <a:r>
              <a:rPr lang="en-US" sz="4800" dirty="0" err="1" smtClean="0"/>
              <a:t>H.V.Shetty</a:t>
            </a:r>
            <a:r>
              <a:rPr lang="en-US" sz="4800" dirty="0" smtClean="0"/>
              <a:t>, </a:t>
            </a:r>
            <a:r>
              <a:rPr lang="en-US" sz="4800" dirty="0" err="1" smtClean="0"/>
              <a:t>Usha</a:t>
            </a:r>
            <a:r>
              <a:rPr lang="en-US" sz="4800" dirty="0" smtClean="0"/>
              <a:t> S.M.R, </a:t>
            </a:r>
            <a:r>
              <a:rPr lang="en-US" sz="4800" dirty="0" err="1" smtClean="0"/>
              <a:t>Reena.R</a:t>
            </a:r>
            <a:r>
              <a:rPr lang="en-US" sz="4800" dirty="0" smtClean="0"/>
              <a:t>  “Study of serum </a:t>
            </a:r>
            <a:r>
              <a:rPr lang="en-US" sz="4800" dirty="0" err="1" smtClean="0"/>
              <a:t>transaminases</a:t>
            </a:r>
            <a:r>
              <a:rPr lang="en-US" sz="4800" dirty="0" smtClean="0"/>
              <a:t> in hypothyroidism”. Journal of Evolution of Medical and Dental Sciences/ 2 / 3/ January 21, 2013 page no 230.</a:t>
            </a:r>
          </a:p>
          <a:p>
            <a:pPr lvl="0" fontAlgn="base">
              <a:buNone/>
            </a:pPr>
            <a:endParaRPr lang="en-US" sz="4800" dirty="0" smtClean="0"/>
          </a:p>
          <a:p>
            <a:pPr lvl="0" fontAlgn="base"/>
            <a:r>
              <a:rPr lang="en-US" sz="4800" b="1" dirty="0" err="1" smtClean="0"/>
              <a:t>Manjula</a:t>
            </a:r>
            <a:r>
              <a:rPr lang="en-US" sz="4800" b="1" dirty="0" smtClean="0"/>
              <a:t> KS,</a:t>
            </a:r>
            <a:r>
              <a:rPr lang="en-US" sz="4800" dirty="0" smtClean="0"/>
              <a:t> </a:t>
            </a:r>
            <a:r>
              <a:rPr lang="en-US" sz="4800" dirty="0" err="1" smtClean="0"/>
              <a:t>Shetty</a:t>
            </a:r>
            <a:r>
              <a:rPr lang="en-US" sz="4800" dirty="0" smtClean="0"/>
              <a:t> HV, V. KM, </a:t>
            </a:r>
            <a:r>
              <a:rPr lang="en-US" sz="4800" dirty="0" err="1" smtClean="0"/>
              <a:t>Usha</a:t>
            </a:r>
            <a:r>
              <a:rPr lang="en-US" sz="4800" dirty="0" smtClean="0"/>
              <a:t> S, R. C, R. R. Study of Serum </a:t>
            </a:r>
            <a:r>
              <a:rPr lang="en-US" sz="4800" dirty="0" err="1" smtClean="0"/>
              <a:t>Ferritin</a:t>
            </a:r>
            <a:r>
              <a:rPr lang="en-US" sz="4800" dirty="0" smtClean="0"/>
              <a:t> and its relation with </a:t>
            </a:r>
            <a:r>
              <a:rPr lang="en-US" sz="4800" dirty="0" err="1" smtClean="0"/>
              <a:t>Glycemic</a:t>
            </a:r>
            <a:r>
              <a:rPr lang="en-US" sz="4800" dirty="0" smtClean="0"/>
              <a:t> control in Type 2 Diabetes Mellitus. </a:t>
            </a:r>
            <a:r>
              <a:rPr lang="en-US" sz="4800" dirty="0" err="1" smtClean="0"/>
              <a:t>Int</a:t>
            </a:r>
            <a:r>
              <a:rPr lang="en-US" sz="4800" dirty="0" smtClean="0"/>
              <a:t> Jour of Biomed Res [Internet]. 2016 Sep. 30 [cited 2021 Jun. 20];7(9):633-7. Available from: </a:t>
            </a:r>
            <a:r>
              <a:rPr lang="en-US" sz="4800" u="sng" dirty="0" smtClean="0">
                <a:hlinkClick r:id="rId2"/>
              </a:rPr>
              <a:t>https://ssjournals.com/index.php/ijbr/article/view/3545</a:t>
            </a:r>
            <a:endParaRPr lang="en-US" sz="4800" dirty="0" smtClean="0"/>
          </a:p>
          <a:p>
            <a:pPr>
              <a:buNone/>
            </a:pPr>
            <a:r>
              <a:rPr lang="en-US" sz="4800" dirty="0" smtClean="0"/>
              <a:t> </a:t>
            </a:r>
          </a:p>
          <a:p>
            <a:pPr lvl="0" fontAlgn="base"/>
            <a:r>
              <a:rPr lang="en-US" sz="4800" b="1" dirty="0" err="1" smtClean="0"/>
              <a:t>Manjula</a:t>
            </a:r>
            <a:r>
              <a:rPr lang="en-US" sz="4800" b="1" dirty="0" smtClean="0"/>
              <a:t> KS,</a:t>
            </a:r>
            <a:r>
              <a:rPr lang="en-US" sz="4800" dirty="0" smtClean="0"/>
              <a:t> </a:t>
            </a:r>
            <a:r>
              <a:rPr lang="en-US" sz="4800" dirty="0" err="1" smtClean="0"/>
              <a:t>Reena</a:t>
            </a:r>
            <a:r>
              <a:rPr lang="en-US" sz="4800" dirty="0" smtClean="0"/>
              <a:t> R, </a:t>
            </a:r>
            <a:r>
              <a:rPr lang="en-US" sz="4800" dirty="0" err="1" smtClean="0"/>
              <a:t>Usha</a:t>
            </a:r>
            <a:r>
              <a:rPr lang="en-US" sz="4800" dirty="0" smtClean="0"/>
              <a:t> SMR, </a:t>
            </a:r>
            <a:r>
              <a:rPr lang="en-US" sz="4800" dirty="0" err="1" smtClean="0"/>
              <a:t>Priyadarshini</a:t>
            </a:r>
            <a:r>
              <a:rPr lang="en-US" sz="4800" dirty="0" smtClean="0"/>
              <a:t> KS, </a:t>
            </a:r>
            <a:r>
              <a:rPr lang="en-US" sz="4800" dirty="0" err="1" smtClean="0"/>
              <a:t>Shetty</a:t>
            </a:r>
            <a:r>
              <a:rPr lang="en-US" sz="4800" dirty="0" smtClean="0"/>
              <a:t> HV. Insight into the exocrine pancreatic function (serum amylase and lipase) in type 2 diabetes mellitus. </a:t>
            </a:r>
            <a:r>
              <a:rPr lang="en-US" sz="4800" dirty="0" err="1" smtClean="0"/>
              <a:t>Int</a:t>
            </a:r>
            <a:r>
              <a:rPr lang="en-US" sz="4800" dirty="0" smtClean="0"/>
              <a:t> J </a:t>
            </a:r>
            <a:r>
              <a:rPr lang="en-US" sz="4800" dirty="0" err="1" smtClean="0"/>
              <a:t>Clin</a:t>
            </a:r>
            <a:r>
              <a:rPr lang="en-US" sz="4800" dirty="0" smtClean="0"/>
              <a:t> </a:t>
            </a:r>
            <a:r>
              <a:rPr lang="en-US" sz="4800" dirty="0" err="1" smtClean="0"/>
              <a:t>Biochem</a:t>
            </a:r>
            <a:r>
              <a:rPr lang="en-US" sz="4800" dirty="0" smtClean="0"/>
              <a:t> Res. 2018;5(3):379-382.</a:t>
            </a:r>
          </a:p>
          <a:p>
            <a:pPr>
              <a:buNone/>
            </a:pPr>
            <a:r>
              <a:rPr lang="en-US" sz="4800" dirty="0" smtClean="0"/>
              <a:t> </a:t>
            </a:r>
          </a:p>
          <a:p>
            <a:r>
              <a:rPr lang="en-US" sz="4800" dirty="0" smtClean="0"/>
              <a:t> </a:t>
            </a:r>
            <a:r>
              <a:rPr lang="en-US" sz="4800" b="1" dirty="0" err="1" smtClean="0"/>
              <a:t>Manjula</a:t>
            </a:r>
            <a:r>
              <a:rPr lang="en-US" sz="4800" b="1" dirty="0" smtClean="0"/>
              <a:t> KS,</a:t>
            </a:r>
            <a:r>
              <a:rPr lang="en-US" sz="4800" dirty="0" smtClean="0"/>
              <a:t> </a:t>
            </a:r>
            <a:r>
              <a:rPr lang="en-US" sz="4800" dirty="0" err="1" smtClean="0"/>
              <a:t>Reena</a:t>
            </a:r>
            <a:r>
              <a:rPr lang="en-US" sz="4800" dirty="0" smtClean="0"/>
              <a:t> R, </a:t>
            </a:r>
            <a:r>
              <a:rPr lang="en-US" sz="4800" dirty="0" err="1" smtClean="0"/>
              <a:t>Jaswanth</a:t>
            </a:r>
            <a:r>
              <a:rPr lang="en-US" sz="4800" dirty="0" smtClean="0"/>
              <a:t> S, </a:t>
            </a:r>
            <a:r>
              <a:rPr lang="en-US" sz="4800" dirty="0" err="1" smtClean="0"/>
              <a:t>Usha</a:t>
            </a:r>
            <a:r>
              <a:rPr lang="en-US" sz="4800" dirty="0" smtClean="0"/>
              <a:t> </a:t>
            </a:r>
            <a:r>
              <a:rPr lang="en-US" sz="4800" dirty="0" err="1" smtClean="0"/>
              <a:t>SMR.Thyroid</a:t>
            </a:r>
            <a:r>
              <a:rPr lang="en-US" sz="4800" dirty="0" smtClean="0"/>
              <a:t> Function and Anti-TPO Antibody Status among Tribal </a:t>
            </a:r>
            <a:r>
              <a:rPr lang="en-US" sz="4800" dirty="0" err="1" smtClean="0"/>
              <a:t>Perimenopausal</a:t>
            </a:r>
            <a:r>
              <a:rPr lang="en-US" sz="4800" dirty="0" smtClean="0"/>
              <a:t> Women Near </a:t>
            </a:r>
            <a:r>
              <a:rPr lang="en-US" sz="4800" dirty="0" err="1" smtClean="0"/>
              <a:t>Bengaluru</a:t>
            </a:r>
            <a:r>
              <a:rPr lang="en-US" sz="4800" dirty="0" smtClean="0"/>
              <a:t>, Karnataka, India [Internet].2020 October [Cited June20, 2021];14(10): BC28-BC32.</a:t>
            </a:r>
          </a:p>
          <a:p>
            <a:pPr>
              <a:buNone/>
            </a:pPr>
            <a:r>
              <a:rPr lang="en-IN" sz="4800" dirty="0" smtClean="0"/>
              <a:t> </a:t>
            </a:r>
            <a:endParaRPr lang="en-US" sz="4800" dirty="0" smtClean="0"/>
          </a:p>
          <a:p>
            <a:pPr lvl="0" fontAlgn="base"/>
            <a:r>
              <a:rPr lang="en-IN" sz="4800" b="1" dirty="0" err="1" smtClean="0"/>
              <a:t>Manjula</a:t>
            </a:r>
            <a:r>
              <a:rPr lang="en-IN" sz="4800" b="1" dirty="0" smtClean="0"/>
              <a:t> K S</a:t>
            </a:r>
            <a:r>
              <a:rPr lang="en-IN" sz="4800" dirty="0" smtClean="0"/>
              <a:t>, </a:t>
            </a:r>
            <a:r>
              <a:rPr lang="en-IN" sz="4800" dirty="0" err="1" smtClean="0"/>
              <a:t>Swapna</a:t>
            </a:r>
            <a:r>
              <a:rPr lang="en-IN" sz="4800" dirty="0" smtClean="0"/>
              <a:t> Jaswanth2, </a:t>
            </a:r>
            <a:r>
              <a:rPr lang="en-IN" sz="4800" dirty="0" err="1" smtClean="0"/>
              <a:t>Reena</a:t>
            </a:r>
            <a:r>
              <a:rPr lang="en-IN" sz="4800" dirty="0" smtClean="0"/>
              <a:t> R, </a:t>
            </a:r>
            <a:r>
              <a:rPr lang="en-IN" sz="4800" dirty="0" err="1" smtClean="0"/>
              <a:t>Usha</a:t>
            </a:r>
            <a:r>
              <a:rPr lang="en-IN" sz="4800" dirty="0" smtClean="0"/>
              <a:t> SMR4, </a:t>
            </a:r>
            <a:r>
              <a:rPr lang="en-IN" sz="4800" dirty="0" err="1" smtClean="0"/>
              <a:t>Latha</a:t>
            </a:r>
            <a:r>
              <a:rPr lang="en-IN" sz="4800" dirty="0" smtClean="0"/>
              <a:t> </a:t>
            </a:r>
            <a:r>
              <a:rPr lang="en-IN" sz="4800" dirty="0" err="1" smtClean="0"/>
              <a:t>V.Distribution</a:t>
            </a:r>
            <a:r>
              <a:rPr lang="en-IN" sz="4800" dirty="0" smtClean="0"/>
              <a:t> of Blood Group among Children in a Tribal Colony near </a:t>
            </a:r>
            <a:r>
              <a:rPr lang="en-IN" sz="4800" dirty="0" err="1" smtClean="0"/>
              <a:t>Bengaluru</a:t>
            </a:r>
            <a:r>
              <a:rPr lang="en-IN" sz="4800" dirty="0" smtClean="0"/>
              <a:t>, Karnataka, India- A Cross-sectional </a:t>
            </a:r>
            <a:r>
              <a:rPr lang="en-IN" sz="4800" dirty="0" err="1" smtClean="0"/>
              <a:t>Study.gjmedph</a:t>
            </a:r>
            <a:r>
              <a:rPr lang="en-IN" sz="4800" dirty="0" smtClean="0"/>
              <a:t> 2023; Vol. 12, issue 2: 2277-9604| OPEN ACCESS  </a:t>
            </a:r>
            <a:endParaRPr lang="en-US" sz="4800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 fontAlgn="base"/>
            <a:endParaRPr lang="en-US" dirty="0" smtClean="0"/>
          </a:p>
          <a:p>
            <a:pPr lvl="0" fontAlgn="base"/>
            <a:endParaRPr lang="en-US" dirty="0" smtClean="0"/>
          </a:p>
          <a:p>
            <a:pPr lvl="0" fontAlgn="base"/>
            <a:endParaRPr lang="en-US" dirty="0" smtClean="0"/>
          </a:p>
          <a:p>
            <a:pPr lvl="0" fontAlgn="base"/>
            <a:endParaRPr lang="en-US" dirty="0" smtClean="0"/>
          </a:p>
          <a:p>
            <a:r>
              <a:rPr lang="en-US" dirty="0" smtClean="0"/>
              <a:t> 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0" y="1600200"/>
          <a:ext cx="7924805" cy="1226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1600200"/>
                <a:gridCol w="1034145"/>
                <a:gridCol w="1132115"/>
                <a:gridCol w="1132115"/>
                <a:gridCol w="1132115"/>
                <a:gridCol w="1132115"/>
              </a:tblGrid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SimSun"/>
                          <a:cs typeface="Times New Roman"/>
                        </a:rPr>
                        <a:t>No. </a:t>
                      </a:r>
                      <a:endParaRPr lang="en-US" sz="1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Times New Roman"/>
                          <a:ea typeface="SimSun"/>
                          <a:cs typeface="Times New Roman"/>
                        </a:rPr>
                        <a:t>Faculty 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SimSun"/>
                          <a:cs typeface="Times New Roman"/>
                        </a:rPr>
                        <a:t>1</a:t>
                      </a:r>
                      <a:r>
                        <a:rPr lang="en-US" sz="1100" b="1" baseline="30000" dirty="0">
                          <a:latin typeface="Times New Roman"/>
                          <a:ea typeface="SimSun"/>
                          <a:cs typeface="Times New Roman"/>
                        </a:rPr>
                        <a:t>st</a:t>
                      </a:r>
                      <a:r>
                        <a:rPr lang="en-US" sz="1100" b="1" dirty="0">
                          <a:latin typeface="Times New Roman"/>
                          <a:ea typeface="SimSun"/>
                          <a:cs typeface="Times New Roman"/>
                        </a:rPr>
                        <a:t> author </a:t>
                      </a:r>
                      <a:endParaRPr lang="en-US" sz="1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SimSun"/>
                          <a:cs typeface="Times New Roman"/>
                        </a:rPr>
                        <a:t>2</a:t>
                      </a:r>
                      <a:r>
                        <a:rPr lang="en-US" sz="1100" b="1" baseline="30000" dirty="0">
                          <a:latin typeface="Times New Roman"/>
                          <a:ea typeface="SimSun"/>
                          <a:cs typeface="Times New Roman"/>
                        </a:rPr>
                        <a:t>nd</a:t>
                      </a:r>
                      <a:r>
                        <a:rPr lang="en-US" sz="1100" b="1" dirty="0">
                          <a:latin typeface="Times New Roman"/>
                          <a:ea typeface="SimSun"/>
                          <a:cs typeface="Times New Roman"/>
                        </a:rPr>
                        <a:t> author </a:t>
                      </a:r>
                      <a:endParaRPr lang="en-US" sz="1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SimSun"/>
                          <a:cs typeface="Times New Roman"/>
                        </a:rPr>
                        <a:t>National /International Journal </a:t>
                      </a:r>
                      <a:endParaRPr lang="en-US" sz="1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Times New Roman"/>
                          <a:ea typeface="SimSun"/>
                          <a:cs typeface="Times New Roman"/>
                        </a:rPr>
                        <a:t>Apart from 1</a:t>
                      </a:r>
                      <a:r>
                        <a:rPr lang="en-US" sz="1100" b="1" baseline="30000">
                          <a:latin typeface="Times New Roman"/>
                          <a:ea typeface="SimSun"/>
                          <a:cs typeface="Times New Roman"/>
                        </a:rPr>
                        <a:t>st</a:t>
                      </a:r>
                      <a:r>
                        <a:rPr lang="en-US" sz="1100" b="1">
                          <a:latin typeface="Times New Roman"/>
                          <a:ea typeface="SimSun"/>
                          <a:cs typeface="Times New Roman"/>
                        </a:rPr>
                        <a:t> and 2</a:t>
                      </a:r>
                      <a:r>
                        <a:rPr lang="en-US" sz="1100" b="1" baseline="30000">
                          <a:latin typeface="Times New Roman"/>
                          <a:ea typeface="SimSun"/>
                          <a:cs typeface="Times New Roman"/>
                        </a:rPr>
                        <a:t>nd</a:t>
                      </a:r>
                      <a:r>
                        <a:rPr lang="en-US" sz="1100" b="1">
                          <a:latin typeface="Times New Roman"/>
                          <a:ea typeface="SimSun"/>
                          <a:cs typeface="Times New Roman"/>
                        </a:rPr>
                        <a:t> author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Times New Roman"/>
                          <a:ea typeface="SimSun"/>
                          <a:cs typeface="Times New Roman"/>
                        </a:rPr>
                        <a:t>Total No. of Publications 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Times New Roman"/>
                          <a:ea typeface="SimSun"/>
                          <a:cs typeface="Times New Roman"/>
                        </a:rPr>
                        <a:t>10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SimSun"/>
                          <a:cs typeface="Times New Roman"/>
                        </a:rPr>
                        <a:t>Dr. MANJULA K.S</a:t>
                      </a:r>
                      <a:endParaRPr lang="en-US" sz="1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SimSun"/>
                          <a:cs typeface="Times New Roman"/>
                        </a:rPr>
                        <a:t>5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SimSun"/>
                          <a:cs typeface="Times New Roman"/>
                        </a:rPr>
                        <a:t>2</a:t>
                      </a:r>
                      <a:endParaRPr lang="en-US" sz="1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SimSun"/>
                          <a:cs typeface="Times New Roman"/>
                        </a:rPr>
                        <a:t>2/8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SimSun"/>
                          <a:cs typeface="Times New Roman"/>
                        </a:rPr>
                        <a:t>3</a:t>
                      </a:r>
                      <a:endParaRPr lang="en-US" sz="110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SimSun"/>
                          <a:cs typeface="Times New Roman"/>
                        </a:rPr>
                        <a:t>10</a:t>
                      </a:r>
                      <a:endParaRPr lang="en-US" sz="1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>
            <a:off x="10591800" y="274638"/>
            <a:ext cx="1524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"/>
            <a:ext cx="7866888" cy="6096000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en-US" sz="62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As 2</a:t>
            </a:r>
            <a:r>
              <a:rPr lang="en-US" sz="6200" b="1" u="sng" baseline="30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nd</a:t>
            </a:r>
            <a:r>
              <a:rPr lang="en-US" sz="62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 AUTHOR (2 Publication) </a:t>
            </a:r>
          </a:p>
          <a:p>
            <a:pPr>
              <a:buNone/>
            </a:pPr>
            <a:r>
              <a:rPr lang="en-US" u="sng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pPr lvl="0" fontAlgn="base"/>
            <a:r>
              <a:rPr lang="en-US" sz="4800" u="sng" dirty="0" smtClean="0">
                <a:latin typeface="Calibri" pitchFamily="34" charset="0"/>
                <a:cs typeface="Calibri" pitchFamily="34" charset="0"/>
              </a:rPr>
              <a:t>R </a:t>
            </a:r>
            <a:r>
              <a:rPr lang="en-US" sz="4800" u="sng" dirty="0" err="1" smtClean="0">
                <a:latin typeface="Calibri" pitchFamily="34" charset="0"/>
                <a:cs typeface="Calibri" pitchFamily="34" charset="0"/>
              </a:rPr>
              <a:t>Reena</a:t>
            </a:r>
            <a:r>
              <a:rPr lang="en-US" sz="4800" u="sng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4800" b="1" u="sng" dirty="0" smtClean="0">
                <a:latin typeface="Calibri" pitchFamily="34" charset="0"/>
                <a:cs typeface="Calibri" pitchFamily="34" charset="0"/>
              </a:rPr>
              <a:t>KS </a:t>
            </a:r>
            <a:r>
              <a:rPr lang="en-US" sz="4800" b="1" u="sng" dirty="0" err="1" smtClean="0">
                <a:latin typeface="Calibri" pitchFamily="34" charset="0"/>
                <a:cs typeface="Calibri" pitchFamily="34" charset="0"/>
              </a:rPr>
              <a:t>Manjula</a:t>
            </a:r>
            <a:r>
              <a:rPr lang="en-US" sz="4800" u="sng" dirty="0" smtClean="0">
                <a:latin typeface="Calibri" pitchFamily="34" charset="0"/>
                <a:cs typeface="Calibri" pitchFamily="34" charset="0"/>
              </a:rPr>
              <a:t>, KS </a:t>
            </a:r>
            <a:r>
              <a:rPr lang="en-US" sz="4800" u="sng" dirty="0" err="1" smtClean="0">
                <a:latin typeface="Calibri" pitchFamily="34" charset="0"/>
                <a:cs typeface="Calibri" pitchFamily="34" charset="0"/>
              </a:rPr>
              <a:t>Priyadarshini</a:t>
            </a:r>
            <a:r>
              <a:rPr lang="en-US" sz="4800" u="sng" dirty="0" smtClean="0">
                <a:latin typeface="Calibri" pitchFamily="34" charset="0"/>
                <a:cs typeface="Calibri" pitchFamily="34" charset="0"/>
              </a:rPr>
              <a:t>, SMR </a:t>
            </a:r>
            <a:r>
              <a:rPr lang="en-US" sz="4800" u="sng" dirty="0" err="1" smtClean="0">
                <a:latin typeface="Calibri" pitchFamily="34" charset="0"/>
                <a:cs typeface="Calibri" pitchFamily="34" charset="0"/>
              </a:rPr>
              <a:t>Usha</a:t>
            </a:r>
            <a:r>
              <a:rPr lang="en-US" sz="4800" u="sng" dirty="0" smtClean="0">
                <a:latin typeface="Calibri" pitchFamily="34" charset="0"/>
                <a:cs typeface="Calibri" pitchFamily="34" charset="0"/>
              </a:rPr>
              <a:t>, HV </a:t>
            </a:r>
            <a:r>
              <a:rPr lang="en-US" sz="4800" u="sng" dirty="0" err="1" smtClean="0">
                <a:latin typeface="Calibri" pitchFamily="34" charset="0"/>
                <a:cs typeface="Calibri" pitchFamily="34" charset="0"/>
              </a:rPr>
              <a:t>Shetty</a:t>
            </a:r>
            <a:r>
              <a:rPr lang="en-US" sz="4800" u="sng" dirty="0" smtClean="0">
                <a:latin typeface="Calibri" pitchFamily="34" charset="0"/>
                <a:cs typeface="Calibri" pitchFamily="34" charset="0"/>
              </a:rPr>
              <a:t>. Study of Serum </a:t>
            </a:r>
            <a:r>
              <a:rPr lang="en-US" sz="4800" u="sng" dirty="0" err="1" smtClean="0">
                <a:latin typeface="Calibri" pitchFamily="34" charset="0"/>
                <a:cs typeface="Calibri" pitchFamily="34" charset="0"/>
              </a:rPr>
              <a:t>Creatine</a:t>
            </a:r>
            <a:r>
              <a:rPr lang="en-US" sz="48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4800" u="sng" dirty="0" err="1" smtClean="0">
                <a:latin typeface="Calibri" pitchFamily="34" charset="0"/>
                <a:cs typeface="Calibri" pitchFamily="34" charset="0"/>
              </a:rPr>
              <a:t>Kinase</a:t>
            </a:r>
            <a:r>
              <a:rPr lang="en-US" sz="4800" u="sng" dirty="0" smtClean="0">
                <a:latin typeface="Calibri" pitchFamily="34" charset="0"/>
                <a:cs typeface="Calibri" pitchFamily="34" charset="0"/>
              </a:rPr>
              <a:t> and Lactate </a:t>
            </a:r>
            <a:r>
              <a:rPr lang="en-US" sz="4800" u="sng" dirty="0" err="1" smtClean="0">
                <a:latin typeface="Calibri" pitchFamily="34" charset="0"/>
                <a:cs typeface="Calibri" pitchFamily="34" charset="0"/>
              </a:rPr>
              <a:t>Dehydrogenase</a:t>
            </a:r>
            <a:r>
              <a:rPr lang="en-US" sz="4800" u="sng" dirty="0" smtClean="0">
                <a:latin typeface="Calibri" pitchFamily="34" charset="0"/>
                <a:cs typeface="Calibri" pitchFamily="34" charset="0"/>
              </a:rPr>
              <a:t> to Assess Muscular Involvement in Hypothyroidism. Indian J Med </a:t>
            </a:r>
            <a:r>
              <a:rPr lang="en-US" sz="4800" u="sng" dirty="0" err="1" smtClean="0">
                <a:latin typeface="Calibri" pitchFamily="34" charset="0"/>
                <a:cs typeface="Calibri" pitchFamily="34" charset="0"/>
              </a:rPr>
              <a:t>Biochem</a:t>
            </a:r>
            <a:r>
              <a:rPr lang="en-US" sz="4800" u="sng" dirty="0" smtClean="0">
                <a:latin typeface="Calibri" pitchFamily="34" charset="0"/>
                <a:cs typeface="Calibri" pitchFamily="34" charset="0"/>
              </a:rPr>
              <a:t> 2019;23(2):273-277.</a:t>
            </a:r>
            <a:endParaRPr lang="en-US" sz="48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en-US" sz="4800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pPr lvl="0" fontAlgn="base"/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Idris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S ,</a:t>
            </a:r>
            <a:r>
              <a:rPr lang="en-US" sz="4800" b="1" dirty="0" err="1" smtClean="0">
                <a:latin typeface="Calibri" pitchFamily="34" charset="0"/>
                <a:cs typeface="Calibri" pitchFamily="34" charset="0"/>
              </a:rPr>
              <a:t>Manjula</a:t>
            </a:r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 K S,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The role of routine thyroid assay in the management of gallstones. 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Int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J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Clin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Biochem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Res 2020;7(4):461-465</a:t>
            </a:r>
          </a:p>
          <a:p>
            <a:pPr lvl="0" fontAlgn="base">
              <a:buNone/>
            </a:pPr>
            <a:endParaRPr lang="en-US" sz="5500" dirty="0" smtClean="0">
              <a:latin typeface="Calibri" pitchFamily="34" charset="0"/>
              <a:cs typeface="Calibri" pitchFamily="34" charset="0"/>
            </a:endParaRPr>
          </a:p>
          <a:p>
            <a:pPr lvl="0" fontAlgn="base"/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algn="ctr">
              <a:buNone/>
            </a:pPr>
            <a:r>
              <a:rPr lang="en-US" sz="62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Others( 3 Publications)</a:t>
            </a:r>
          </a:p>
          <a:p>
            <a:pPr>
              <a:buNone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pPr lvl="0" fontAlgn="base"/>
            <a:r>
              <a:rPr lang="en-US" sz="4800" dirty="0" smtClean="0">
                <a:latin typeface="Calibri" pitchFamily="34" charset="0"/>
                <a:cs typeface="Calibri" pitchFamily="34" charset="0"/>
              </a:rPr>
              <a:t>V.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Shetty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H, M. R.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Usha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S,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Chandrika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N, </a:t>
            </a:r>
            <a:r>
              <a:rPr lang="en-US" sz="4800" b="1" dirty="0" err="1" smtClean="0">
                <a:latin typeface="Calibri" pitchFamily="34" charset="0"/>
                <a:cs typeface="Calibri" pitchFamily="34" charset="0"/>
              </a:rPr>
              <a:t>Manjula</a:t>
            </a:r>
            <a:r>
              <a:rPr lang="en-US" sz="4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4800" b="1" dirty="0" err="1" smtClean="0">
                <a:latin typeface="Calibri" pitchFamily="34" charset="0"/>
                <a:cs typeface="Calibri" pitchFamily="34" charset="0"/>
              </a:rPr>
              <a:t>K.S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Influence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of Obesity and Family History of Type 2 Diabetes Mellitus on Serum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Ferritin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and Insulin Levels in Young Adults. IBRR [Internet]. 28Apr.2014 [cited 20Jun.2021];2(4):168-77. Available from: </a:t>
            </a:r>
            <a:r>
              <a:rPr lang="en-US" sz="4800" u="sng" dirty="0" smtClean="0">
                <a:latin typeface="Calibri" pitchFamily="34" charset="0"/>
                <a:cs typeface="Calibri" pitchFamily="34" charset="0"/>
                <a:hlinkClick r:id="rId2"/>
              </a:rPr>
              <a:t>https://www.journalibrr.com/index.php/IBRR/article/view/19818</a:t>
            </a:r>
            <a:endParaRPr lang="en-US" sz="48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en-US" sz="4800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pPr lvl="0" fontAlgn="base"/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Dr.Reena.R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Dr.S.M.R.Usha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4800" b="1" dirty="0" err="1" smtClean="0">
                <a:latin typeface="Calibri" pitchFamily="34" charset="0"/>
                <a:cs typeface="Calibri" pitchFamily="34" charset="0"/>
              </a:rPr>
              <a:t>Dr.Manjula.K.S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Dr.H.V.Shetty</a:t>
            </a:r>
            <a:endParaRPr lang="en-US" sz="48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4800" dirty="0" smtClean="0">
                <a:latin typeface="Calibri" pitchFamily="34" charset="0"/>
                <a:cs typeface="Calibri" pitchFamily="34" charset="0"/>
              </a:rPr>
              <a:t>“Insight into the role of serum magnesium in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glycemic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control of type 2 diabetes mellitus”</a:t>
            </a:r>
          </a:p>
          <a:p>
            <a:r>
              <a:rPr lang="en-US" sz="4800" dirty="0" smtClean="0">
                <a:latin typeface="Calibri" pitchFamily="34" charset="0"/>
                <a:cs typeface="Calibri" pitchFamily="34" charset="0"/>
              </a:rPr>
              <a:t>World Journal of Advance Healthcare Research, 2018, Page No: 132-136.</a:t>
            </a:r>
          </a:p>
          <a:p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Idris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S,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Usha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SM,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Manjula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KS,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Sumantara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NS. SARS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CoV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2-specific Serological status of Health Care Workers in a </a:t>
            </a:r>
            <a:r>
              <a:rPr lang="en-US" sz="4800" dirty="0" err="1" smtClean="0">
                <a:latin typeface="Calibri" pitchFamily="34" charset="0"/>
                <a:cs typeface="Calibri" pitchFamily="34" charset="0"/>
              </a:rPr>
              <a:t>Covid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 Tertiary Care Hospital in Bangalore, Karnataka. European Journal of Molecular &amp; Clinical Medicine (EJMCM).;9(06):2022.</a:t>
            </a:r>
          </a:p>
          <a:p>
            <a:pPr>
              <a:buNone/>
            </a:pPr>
            <a:r>
              <a:rPr lang="en-US" sz="4800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7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gerian" pitchFamily="82" charset="0"/>
              </a:rPr>
              <a:t>MAJOR  CONFERENCES / WORKSHOPS / SYMPOSIA   ATTENDED</a:t>
            </a:r>
            <a:r>
              <a:rPr lang="en-US" dirty="0" smtClean="0">
                <a:latin typeface="Algerian" pitchFamily="82" charset="0"/>
              </a:rPr>
              <a:t/>
            </a:r>
            <a:br>
              <a:rPr lang="en-US" dirty="0" smtClean="0">
                <a:latin typeface="Algerian" pitchFamily="82" charset="0"/>
              </a:rPr>
            </a:b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524000"/>
            <a:ext cx="7790688" cy="5181600"/>
          </a:xfrm>
        </p:spPr>
        <p:txBody>
          <a:bodyPr>
            <a:normAutofit/>
          </a:bodyPr>
          <a:lstStyle/>
          <a:p>
            <a:pPr lvl="0"/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National and State conferences (AMBI and AMBKC )</a:t>
            </a:r>
          </a:p>
          <a:p>
            <a:pPr lvl="0"/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Revised Basic Course Workshop in Medical Education Technologies.</a:t>
            </a:r>
          </a:p>
          <a:p>
            <a:pPr lvl="0"/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Curriculum Implementation Support Program. </a:t>
            </a:r>
          </a:p>
          <a:p>
            <a:pPr lvl="0"/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Residential Molecular Biology Training Program at </a:t>
            </a:r>
            <a:r>
              <a:rPr lang="en-US" sz="15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IISc</a:t>
            </a:r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from 29 July- 08          August,2019.</a:t>
            </a:r>
          </a:p>
          <a:p>
            <a:pPr lvl="0"/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Attended the workshop-  National e-Conference and Workshop DEPARTMENT OF BIOCHEMISTRY GENOMICS CONCLAVE 2021.Presented the oral presentation on HYPERCALCEMIA IN SCFN </a:t>
            </a:r>
          </a:p>
          <a:p>
            <a:pPr lvl="0"/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Attended the workshop- “HANDS ON WORKSHOP ON BASIC MOLECULAR BIOLOGY TECHNIQUES FOR ASPIRING RESEARCHERS” APRIL 6</a:t>
            </a:r>
            <a:r>
              <a:rPr lang="en-US" sz="1500" baseline="30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</a:t>
            </a:r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TO 8</a:t>
            </a:r>
            <a:r>
              <a:rPr lang="en-US" sz="1500" baseline="30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</a:t>
            </a:r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2022 AT NATIONAL INSTITUTE OF MENTAL AND NEURO SCIENCES (NIMHANS).</a:t>
            </a:r>
          </a:p>
          <a:p>
            <a:pPr lvl="0"/>
            <a:r>
              <a:rPr lang="en-IN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3T – </a:t>
            </a:r>
            <a:r>
              <a:rPr lang="en-IN" sz="15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IHBSc</a:t>
            </a:r>
            <a:r>
              <a:rPr lang="en-IN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(Integrated Bioethics of Health Sciences). 28</a:t>
            </a:r>
            <a:r>
              <a:rPr lang="en-IN" sz="1500" baseline="30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</a:t>
            </a:r>
            <a:r>
              <a:rPr lang="en-IN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to 30</a:t>
            </a:r>
            <a:r>
              <a:rPr lang="en-IN" sz="1500" baseline="30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</a:t>
            </a:r>
            <a:r>
              <a:rPr lang="en-IN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November 2022</a:t>
            </a:r>
            <a:endParaRPr lang="en-US" sz="15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/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Presented- </a:t>
            </a:r>
            <a:r>
              <a:rPr lang="en-US" sz="1500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Oral Paper “</a:t>
            </a:r>
            <a:r>
              <a:rPr lang="en-US" sz="1500" i="1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Evaluation of Circulating Endothelin-1 and Lipid Levels in Preeclampsia”   </a:t>
            </a:r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in 8</a:t>
            </a:r>
            <a:r>
              <a:rPr lang="en-US" sz="1500" baseline="30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</a:t>
            </a:r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State Level Conference of Medical Biochemistry Karnataka Chapter, AMBKCON SDMCMS&amp;H  2023 on  19</a:t>
            </a:r>
            <a:r>
              <a:rPr lang="en-US" sz="1500" baseline="30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</a:t>
            </a:r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MAY 2023 At SDM College of Medical Sciences Hospital, </a:t>
            </a:r>
            <a:r>
              <a:rPr lang="en-US" sz="15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Sattur</a:t>
            </a:r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sz="15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Dharwad</a:t>
            </a:r>
            <a:r>
              <a:rPr lang="en-US" sz="1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53</TotalTime>
  <Words>276</Words>
  <Application>Microsoft Office PowerPoint</Application>
  <PresentationFormat>On-screen Show (4:3)</PresentationFormat>
  <Paragraphs>97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Solstice</vt:lpstr>
      <vt:lpstr>Slide 1</vt:lpstr>
      <vt:lpstr>Professional Qualifications </vt:lpstr>
      <vt:lpstr>Work Experience</vt:lpstr>
      <vt:lpstr>Research LIST OF PUBLICATIONS IN NATIONAL &amp; INTERNATIONAL JOURNALS  Dr. MANJULA K. S Professor  </vt:lpstr>
      <vt:lpstr>Slide 5</vt:lpstr>
      <vt:lpstr>MAJOR  CONFERENCES / WORKSHOPS / SYMPOSIA   ATTENDED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17</cp:revision>
  <dcterms:created xsi:type="dcterms:W3CDTF">2006-08-16T00:00:00Z</dcterms:created>
  <dcterms:modified xsi:type="dcterms:W3CDTF">2023-10-18T08:48:22Z</dcterms:modified>
</cp:coreProperties>
</file>